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816" r:id="rId1"/>
  </p:sldMasterIdLst>
  <p:notesMasterIdLst>
    <p:notesMasterId r:id="rId14"/>
  </p:notesMasterIdLst>
  <p:handoutMasterIdLst>
    <p:handoutMasterId r:id="rId15"/>
  </p:handoutMasterIdLst>
  <p:sldIdLst>
    <p:sldId id="808" r:id="rId2"/>
    <p:sldId id="1272" r:id="rId3"/>
    <p:sldId id="1271" r:id="rId4"/>
    <p:sldId id="1274" r:id="rId5"/>
    <p:sldId id="1295" r:id="rId6"/>
    <p:sldId id="1286" r:id="rId7"/>
    <p:sldId id="1275" r:id="rId8"/>
    <p:sldId id="1296" r:id="rId9"/>
    <p:sldId id="1294" r:id="rId10"/>
    <p:sldId id="1292" r:id="rId11"/>
    <p:sldId id="1291" r:id="rId12"/>
    <p:sldId id="1293" r:id="rId13"/>
  </p:sldIdLst>
  <p:sldSz cx="9144000" cy="6858000" type="screen4x3"/>
  <p:notesSz cx="6797675" cy="9872663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5D96"/>
    <a:srgbClr val="2B4874"/>
    <a:srgbClr val="263F64"/>
    <a:srgbClr val="FF00FF"/>
    <a:srgbClr val="FFFFCB"/>
    <a:srgbClr val="008000"/>
    <a:srgbClr val="FF0080"/>
    <a:srgbClr val="00FF00"/>
    <a:srgbClr val="FC837A"/>
    <a:srgbClr val="1BAB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735" autoAdjust="0"/>
  </p:normalViewPr>
  <p:slideViewPr>
    <p:cSldViewPr>
      <p:cViewPr>
        <p:scale>
          <a:sx n="80" d="100"/>
          <a:sy n="80" d="100"/>
        </p:scale>
        <p:origin x="-1264" y="-7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92"/>
    </p:cViewPr>
  </p:sorterViewPr>
  <p:notesViewPr>
    <p:cSldViewPr>
      <p:cViewPr varScale="1">
        <p:scale>
          <a:sx n="101" d="100"/>
          <a:sy n="101" d="100"/>
        </p:scale>
        <p:origin x="-3400" y="-104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9008EA-E976-294F-8D9D-8CC85BA8239D}" type="datetimeFigureOut">
              <a:rPr lang="en-US" smtClean="0"/>
              <a:t>20/09/15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CF21FC-4647-B64D-B16F-0A16A1A15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980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-10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-10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689515"/>
            <a:ext cx="4984962" cy="4442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9030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-10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379030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F91155C-7528-884A-A7AB-5075E417EAD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9787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ＭＳ Ｐゴシック" pitchFamily="-106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1946984-1B2A-0E49-8A3A-9EFABE91AA61}" type="slidenum">
              <a:rPr lang="en-GB" sz="1200"/>
              <a:pPr/>
              <a:t>1</a:t>
            </a:fld>
            <a:endParaRPr lang="en-GB" sz="1200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0275" y="738188"/>
            <a:ext cx="4940300" cy="3705225"/>
          </a:xfrm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687802"/>
            <a:ext cx="4984962" cy="444612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z="1600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4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nl-BE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555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EDAAD664-3BAE-BB47-9ABE-974919A19426}" type="slidenum">
              <a:rPr lang="en-GB" sz="1200">
                <a:latin typeface="Arial" charset="0"/>
              </a:rPr>
              <a:pPr eaLnBrk="1" hangingPunct="1"/>
              <a:t>12</a:t>
            </a:fld>
            <a:endParaRPr lang="en-GB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6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r>
              <a:rPr lang="en-GB" dirty="0" smtClean="0">
                <a:latin typeface="Times New Roman" charset="0"/>
                <a:ea typeface="ＭＳ Ｐゴシック" charset="0"/>
                <a:cs typeface="ＭＳ Ｐゴシック" charset="0"/>
              </a:rPr>
              <a:t>COM(2011) 112 A Roadmap for moving to a competitive, low-carbon economy in 2050:  2050 targets for total GHG reduction 79%-82%  Power sector only 93%-99%</a:t>
            </a:r>
            <a:endParaRPr lang="nl-BE" dirty="0" smtClean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r>
              <a:rPr lang="nl-BE" dirty="0" smtClean="0">
                <a:latin typeface="Times New Roman" charset="0"/>
                <a:ea typeface="ＭＳ Ｐゴシック" charset="0"/>
                <a:cs typeface="ＭＳ Ｐゴシック" charset="0"/>
              </a:rPr>
              <a:t>European Climate Foundation http://www.roadmap2050.eu/attachments/files/Roadmap2050-AllData-MinimalSize.pdf no independent targets defined</a:t>
            </a:r>
          </a:p>
          <a:p>
            <a:r>
              <a:rPr lang="en-GB" dirty="0" smtClean="0">
                <a:latin typeface="Times New Roman" charset="0"/>
                <a:ea typeface="ＭＳ Ｐゴシック" charset="0"/>
                <a:cs typeface="ＭＳ Ｐゴシック" charset="0"/>
              </a:rPr>
              <a:t>A policy framework for climate and energy in the period from 2020 to 2030 /* COM/2014/015 final */  Commission proposes overall GHG target of 40% by 2030 (to be shared between power and other sectors): later versions of same report raise this to 50%</a:t>
            </a:r>
          </a:p>
          <a:p>
            <a:endParaRPr lang="en-GB" dirty="0" smtClean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endParaRPr lang="nl-BE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47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CD1CAC5B-E9C5-7E40-BDF7-C2674E10E9DE}" type="slidenum">
              <a:rPr lang="en-GB" sz="1200">
                <a:latin typeface="Arial" charset="0"/>
              </a:rPr>
              <a:pPr eaLnBrk="1" hangingPunct="1"/>
              <a:t>2</a:t>
            </a:fld>
            <a:endParaRPr lang="en-GB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6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r>
              <a:rPr lang="en-GB" dirty="0" smtClean="0">
                <a:latin typeface="Times New Roman" charset="0"/>
                <a:ea typeface="ＭＳ Ｐゴシック" charset="0"/>
                <a:cs typeface="ＭＳ Ｐゴシック" charset="0"/>
              </a:rPr>
              <a:t>COM(2011) 112 A Roadmap for moving to a competitive, low-carbon economy in 2050:  2050 targets for total GHG reduction 79%-82%  Power sector only 93%-99%</a:t>
            </a:r>
            <a:endParaRPr lang="nl-BE" dirty="0" smtClean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r>
              <a:rPr lang="nl-BE" dirty="0" smtClean="0">
                <a:latin typeface="Times New Roman" charset="0"/>
                <a:ea typeface="ＭＳ Ｐゴシック" charset="0"/>
                <a:cs typeface="ＭＳ Ｐゴシック" charset="0"/>
              </a:rPr>
              <a:t>European Climate Foundation http://www.roadmap2050.eu/attachments/files/Roadmap2050-AllData-MinimalSize.pdf no independent targets defined</a:t>
            </a:r>
          </a:p>
          <a:p>
            <a:r>
              <a:rPr lang="en-GB" dirty="0" smtClean="0">
                <a:latin typeface="Times New Roman" charset="0"/>
                <a:ea typeface="ＭＳ Ｐゴシック" charset="0"/>
                <a:cs typeface="ＭＳ Ｐゴシック" charset="0"/>
              </a:rPr>
              <a:t>A policy framework for climate and energy in the period from 2020 to 2030 /* COM/2014/015 final */  Commission proposes overall GHG target of 40% by 2030 (to be shared between power and other sectors): later versions of same report raise this to 50%</a:t>
            </a:r>
          </a:p>
          <a:p>
            <a:endParaRPr lang="en-GB" dirty="0" smtClean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endParaRPr lang="nl-BE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47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CD1CAC5B-E9C5-7E40-BDF7-C2674E10E9DE}" type="slidenum">
              <a:rPr lang="en-GB" sz="1200">
                <a:latin typeface="Arial" charset="0"/>
              </a:rPr>
              <a:pPr eaLnBrk="1" hangingPunct="1"/>
              <a:t>3</a:t>
            </a:fld>
            <a:endParaRPr lang="en-GB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6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nl-BE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507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C88B11A6-0CBC-6A4A-93BD-21020A984661}" type="slidenum">
              <a:rPr lang="en-GB" sz="1200">
                <a:latin typeface="Arial" charset="0"/>
              </a:rPr>
              <a:pPr eaLnBrk="1" hangingPunct="1"/>
              <a:t>4</a:t>
            </a:fld>
            <a:endParaRPr lang="en-GB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4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nl-BE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555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EDAAD664-3BAE-BB47-9ABE-974919A19426}" type="slidenum">
              <a:rPr lang="en-GB" sz="1200">
                <a:latin typeface="Arial" charset="0"/>
              </a:rPr>
              <a:pPr eaLnBrk="1" hangingPunct="1"/>
              <a:t>6</a:t>
            </a:fld>
            <a:endParaRPr lang="en-GB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0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nl-BE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291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EC881F6E-506C-3E44-A545-E2178E026D9B}" type="slidenum">
              <a:rPr lang="en-GB" sz="1200">
                <a:latin typeface="Arial" charset="0"/>
              </a:rPr>
              <a:pPr eaLnBrk="1" hangingPunct="1"/>
              <a:t>7</a:t>
            </a:fld>
            <a:endParaRPr lang="en-GB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4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nl-BE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555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EDAAD664-3BAE-BB47-9ABE-974919A19426}" type="slidenum">
              <a:rPr lang="en-GB" sz="1200">
                <a:latin typeface="Arial" charset="0"/>
              </a:rPr>
              <a:pPr eaLnBrk="1" hangingPunct="1"/>
              <a:t>9</a:t>
            </a:fld>
            <a:endParaRPr lang="en-GB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4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nl-BE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555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EDAAD664-3BAE-BB47-9ABE-974919A19426}" type="slidenum">
              <a:rPr lang="en-GB" sz="1200">
                <a:latin typeface="Arial" charset="0"/>
              </a:rPr>
              <a:pPr eaLnBrk="1" hangingPunct="1"/>
              <a:t>10</a:t>
            </a:fld>
            <a:endParaRPr lang="en-GB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4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nl-BE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555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EDAAD664-3BAE-BB47-9ABE-974919A19426}" type="slidenum">
              <a:rPr lang="en-GB" sz="1200">
                <a:latin typeface="Arial" charset="0"/>
              </a:rPr>
              <a:pPr eaLnBrk="1" hangingPunct="1"/>
              <a:t>11</a:t>
            </a:fld>
            <a:endParaRPr lang="en-GB" sz="120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711BEA-ABFE-4160-8993-2871EB26A530}" type="datetimeFigureOut">
              <a:rPr lang="en-GB" smtClean="0"/>
              <a:t>20/09/15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01A1A-0D53-4B16-B9B8-C76A18D06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4155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711BEA-ABFE-4160-8993-2871EB26A530}" type="datetimeFigureOut">
              <a:rPr lang="en-GB" smtClean="0"/>
              <a:t>20/09/15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01A1A-0D53-4B16-B9B8-C76A18D06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4392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711BEA-ABFE-4160-8993-2871EB26A530}" type="datetimeFigureOut">
              <a:rPr lang="en-GB" smtClean="0"/>
              <a:t>20/09/15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01A1A-0D53-4B16-B9B8-C76A18D06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455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711BEA-ABFE-4160-8993-2871EB26A530}" type="datetimeFigureOut">
              <a:rPr lang="en-GB" smtClean="0"/>
              <a:t>20/09/15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01A1A-0D53-4B16-B9B8-C76A18D06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3909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711BEA-ABFE-4160-8993-2871EB26A530}" type="datetimeFigureOut">
              <a:rPr lang="en-GB" smtClean="0"/>
              <a:t>20/09/15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01A1A-0D53-4B16-B9B8-C76A18D06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564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711BEA-ABFE-4160-8993-2871EB26A530}" type="datetimeFigureOut">
              <a:rPr lang="en-GB" smtClean="0"/>
              <a:t>20/09/15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01A1A-0D53-4B16-B9B8-C76A18D06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2567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711BEA-ABFE-4160-8993-2871EB26A530}" type="datetimeFigureOut">
              <a:rPr lang="en-GB" smtClean="0"/>
              <a:t>20/09/15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01A1A-0D53-4B16-B9B8-C76A18D06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0025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711BEA-ABFE-4160-8993-2871EB26A530}" type="datetimeFigureOut">
              <a:rPr lang="en-GB" smtClean="0"/>
              <a:t>20/09/15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01A1A-0D53-4B16-B9B8-C76A18D06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6583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711BEA-ABFE-4160-8993-2871EB26A530}" type="datetimeFigureOut">
              <a:rPr lang="en-GB" smtClean="0"/>
              <a:t>20/09/15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01A1A-0D53-4B16-B9B8-C76A18D06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729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711BEA-ABFE-4160-8993-2871EB26A530}" type="datetimeFigureOut">
              <a:rPr lang="en-GB" smtClean="0"/>
              <a:t>20/09/15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01A1A-0D53-4B16-B9B8-C76A18D06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5545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711BEA-ABFE-4160-8993-2871EB26A530}" type="datetimeFigureOut">
              <a:rPr lang="en-GB" smtClean="0"/>
              <a:t>20/09/15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01A1A-0D53-4B16-B9B8-C76A18D06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25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76200" y="6502400"/>
            <a:ext cx="8991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GB" sz="1400" b="1" i="1" dirty="0" smtClean="0">
                <a:latin typeface="Arial" charset="0"/>
              </a:rPr>
              <a:t>Chr. Watson &amp; </a:t>
            </a:r>
            <a:r>
              <a:rPr lang="en-GB" sz="1400" b="1" i="1" dirty="0" err="1" smtClean="0">
                <a:latin typeface="Arial" charset="0"/>
              </a:rPr>
              <a:t>J.Ongena</a:t>
            </a:r>
            <a:r>
              <a:rPr lang="en-GB" sz="1400" b="1" i="1" dirty="0" smtClean="0">
                <a:latin typeface="Arial" charset="0"/>
              </a:rPr>
              <a:t>     </a:t>
            </a:r>
            <a:r>
              <a:rPr lang="en-GB" sz="1400" b="1" i="1" dirty="0">
                <a:latin typeface="Arial" charset="0"/>
              </a:rPr>
              <a:t>	</a:t>
            </a:r>
            <a:r>
              <a:rPr lang="en-GB" sz="1400" b="1" i="1" dirty="0" smtClean="0">
                <a:latin typeface="Arial" charset="0"/>
              </a:rPr>
              <a:t>         </a:t>
            </a:r>
            <a:r>
              <a:rPr lang="en-US" sz="1400" b="1" i="1" dirty="0" smtClean="0">
                <a:latin typeface="Arial" charset="0"/>
              </a:rPr>
              <a:t>EPS Energy</a:t>
            </a:r>
            <a:r>
              <a:rPr lang="en-US" sz="1400" b="1" i="1" baseline="0" dirty="0" smtClean="0">
                <a:latin typeface="Arial" charset="0"/>
              </a:rPr>
              <a:t> Group Meeting                 Roma, 23-24 September 2015</a:t>
            </a:r>
            <a:endParaRPr lang="en-GB" sz="1400" b="1" i="1" dirty="0">
              <a:latin typeface="Arial" charset="0"/>
            </a:endParaRPr>
          </a:p>
          <a:p>
            <a:pPr algn="ctr"/>
            <a:r>
              <a:rPr lang="en-GB" sz="1600" b="1" i="1" dirty="0">
                <a:latin typeface="Arial" charset="0"/>
              </a:rPr>
              <a:t>	</a:t>
            </a:r>
          </a:p>
          <a:p>
            <a:pPr algn="ctr"/>
            <a:endParaRPr lang="en-GB" sz="1400" i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758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3"/>
          <p:cNvSpPr txBox="1">
            <a:spLocks noChangeArrowheads="1"/>
          </p:cNvSpPr>
          <p:nvPr/>
        </p:nvSpPr>
        <p:spPr bwMode="auto">
          <a:xfrm>
            <a:off x="-36509" y="-26988"/>
            <a:ext cx="9180513" cy="4427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52" tIns="45676" rIns="91352" bIns="45676">
            <a:spAutoFit/>
          </a:bodyPr>
          <a:lstStyle>
            <a:lvl1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GB" sz="3300" b="1" i="1" dirty="0" smtClean="0">
                <a:latin typeface="Arial" charset="0"/>
              </a:rPr>
              <a:t>The DECC Global Calculator</a:t>
            </a:r>
          </a:p>
          <a:p>
            <a:pPr algn="l">
              <a:lnSpc>
                <a:spcPct val="90000"/>
              </a:lnSpc>
              <a:spcAft>
                <a:spcPts val="0"/>
              </a:spcAft>
            </a:pPr>
            <a:r>
              <a:rPr lang="en-GB" sz="3000" b="1" i="1" dirty="0" smtClean="0">
                <a:latin typeface="Arial" charset="0"/>
              </a:rPr>
              <a:t>A </a:t>
            </a:r>
            <a:r>
              <a:rPr lang="en-GB" sz="3000" b="1" i="1" dirty="0">
                <a:latin typeface="Arial" charset="0"/>
              </a:rPr>
              <a:t>software tool to explore the technical </a:t>
            </a:r>
            <a:r>
              <a:rPr lang="en-GB" sz="3000" b="1" i="1" dirty="0" smtClean="0">
                <a:latin typeface="Arial" charset="0"/>
              </a:rPr>
              <a:t>and</a:t>
            </a:r>
            <a:br>
              <a:rPr lang="en-GB" sz="3000" b="1" i="1" dirty="0" smtClean="0">
                <a:latin typeface="Arial" charset="0"/>
              </a:rPr>
            </a:br>
            <a:r>
              <a:rPr lang="en-GB" sz="3000" b="1" i="1" dirty="0" smtClean="0">
                <a:latin typeface="Arial" charset="0"/>
              </a:rPr>
              <a:t>economic </a:t>
            </a:r>
            <a:r>
              <a:rPr lang="en-GB" sz="3000" b="1" i="1" dirty="0">
                <a:latin typeface="Arial" charset="0"/>
              </a:rPr>
              <a:t>feasibility of 'solutions' to global warming</a:t>
            </a:r>
            <a:r>
              <a:rPr lang="en-GB" sz="3300" b="1" i="1" dirty="0">
                <a:latin typeface="Arial" charset="0"/>
              </a:rPr>
              <a:t>.</a:t>
            </a:r>
          </a:p>
          <a:p>
            <a:pPr algn="l"/>
            <a:endParaRPr lang="en-GB" sz="3300" b="1" i="1" dirty="0">
              <a:latin typeface="Arial" charset="0"/>
            </a:endParaRPr>
          </a:p>
          <a:p>
            <a:pPr algn="l"/>
            <a:endParaRPr lang="en-GB" sz="3300" b="1" i="1" dirty="0">
              <a:latin typeface="Arial" charset="0"/>
            </a:endParaRPr>
          </a:p>
          <a:p>
            <a:pPr algn="l"/>
            <a:endParaRPr lang="en-GB" sz="3300" b="1" i="1" dirty="0">
              <a:latin typeface="Arial" charset="0"/>
            </a:endParaRPr>
          </a:p>
          <a:p>
            <a:pPr algn="l"/>
            <a:endParaRPr lang="en-GB" sz="3300" b="1" i="1" dirty="0">
              <a:latin typeface="Arial" charset="0"/>
            </a:endParaRPr>
          </a:p>
          <a:p>
            <a:pPr algn="l"/>
            <a:endParaRPr lang="en-GB" sz="3300" b="1" i="1" dirty="0">
              <a:latin typeface="Arial" charset="0"/>
            </a:endParaRPr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4" y="2708423"/>
            <a:ext cx="9688513" cy="3662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52" tIns="45676" rIns="91352" bIns="45676">
            <a:spAutoFit/>
          </a:bodyPr>
          <a:lstStyle/>
          <a:p>
            <a:pPr algn="l" defTabSz="914257">
              <a:defRPr/>
            </a:pPr>
            <a:r>
              <a:rPr lang="en-GB" b="1" i="1" dirty="0" smtClean="0">
                <a:latin typeface="+mj-lt"/>
                <a:ea typeface="+mn-ea"/>
                <a:cs typeface="+mn-cs"/>
              </a:rPr>
              <a:t>Christopher Watson</a:t>
            </a:r>
          </a:p>
          <a:p>
            <a:pPr algn="l" defTabSz="914257">
              <a:defRPr/>
            </a:pPr>
            <a:r>
              <a:rPr lang="en-GB" b="1" i="1" dirty="0">
                <a:latin typeface="+mj-lt"/>
                <a:ea typeface="+mn-ea"/>
                <a:cs typeface="+mn-cs"/>
              </a:rPr>
              <a:t>a</a:t>
            </a:r>
            <a:r>
              <a:rPr lang="en-GB" b="1" i="1" dirty="0" smtClean="0">
                <a:latin typeface="+mj-lt"/>
                <a:ea typeface="+mn-ea"/>
                <a:cs typeface="+mn-cs"/>
              </a:rPr>
              <a:t>nd </a:t>
            </a:r>
            <a:r>
              <a:rPr lang="en-GB" b="1" i="1" dirty="0" err="1" smtClean="0">
                <a:latin typeface="+mj-lt"/>
                <a:ea typeface="+mn-ea"/>
                <a:cs typeface="+mn-cs"/>
              </a:rPr>
              <a:t>Jef</a:t>
            </a:r>
            <a:r>
              <a:rPr lang="en-GB" b="1" i="1" dirty="0" smtClean="0">
                <a:latin typeface="+mj-lt"/>
                <a:ea typeface="+mn-ea"/>
                <a:cs typeface="+mn-cs"/>
              </a:rPr>
              <a:t> </a:t>
            </a:r>
            <a:r>
              <a:rPr lang="en-GB" b="1" i="1" dirty="0" err="1" smtClean="0">
                <a:latin typeface="+mj-lt"/>
                <a:ea typeface="+mn-ea"/>
                <a:cs typeface="+mn-cs"/>
              </a:rPr>
              <a:t>Ongena</a:t>
            </a:r>
            <a:endParaRPr lang="en-GB" b="1" i="1" dirty="0" smtClean="0">
              <a:latin typeface="+mj-lt"/>
              <a:ea typeface="+mn-ea"/>
              <a:cs typeface="+mn-cs"/>
            </a:endParaRPr>
          </a:p>
          <a:p>
            <a:pPr algn="l" defTabSz="914257">
              <a:defRPr/>
            </a:pPr>
            <a:endParaRPr lang="en-GB" b="1" i="1" dirty="0" smtClean="0">
              <a:latin typeface="+mj-lt"/>
              <a:ea typeface="+mn-ea"/>
              <a:cs typeface="+mn-cs"/>
            </a:endParaRPr>
          </a:p>
          <a:p>
            <a:pPr algn="l" defTabSz="914257">
              <a:defRPr/>
            </a:pPr>
            <a:endParaRPr lang="en-GB" sz="2000" b="1" i="1" dirty="0">
              <a:latin typeface="+mj-lt"/>
              <a:ea typeface="+mn-ea"/>
              <a:cs typeface="+mn-cs"/>
            </a:endParaRPr>
          </a:p>
          <a:p>
            <a:pPr algn="l" defTabSz="914257">
              <a:defRPr/>
            </a:pPr>
            <a:r>
              <a:rPr lang="en-US" sz="2000" b="1" i="1" dirty="0" smtClean="0">
                <a:latin typeface="+mj-lt"/>
                <a:ea typeface="+mn-ea"/>
                <a:cs typeface="+mn-cs"/>
              </a:rPr>
              <a:t>Energy Group Meeting</a:t>
            </a:r>
          </a:p>
          <a:p>
            <a:pPr algn="l" defTabSz="914257">
              <a:defRPr/>
            </a:pPr>
            <a:r>
              <a:rPr lang="en-US" sz="2000" b="1" i="1" dirty="0" smtClean="0">
                <a:latin typeface="+mj-lt"/>
                <a:ea typeface="+mn-ea"/>
                <a:cs typeface="+mn-cs"/>
              </a:rPr>
              <a:t>European Physical Society</a:t>
            </a:r>
          </a:p>
          <a:p>
            <a:pPr algn="l" defTabSz="914257">
              <a:defRPr/>
            </a:pPr>
            <a:endParaRPr lang="en-US" sz="2000" b="1" dirty="0">
              <a:latin typeface="Arial" charset="0"/>
            </a:endParaRPr>
          </a:p>
          <a:p>
            <a:pPr algn="l"/>
            <a:endParaRPr lang="en-US" sz="2000" b="1" dirty="0" smtClean="0">
              <a:latin typeface="Arial" charset="0"/>
            </a:endParaRPr>
          </a:p>
          <a:p>
            <a:pPr algn="l"/>
            <a:r>
              <a:rPr lang="en-US" sz="2000" b="1" dirty="0" err="1" smtClean="0">
                <a:solidFill>
                  <a:srgbClr val="000000"/>
                </a:solidFill>
                <a:latin typeface="Arial" charset="0"/>
              </a:rPr>
              <a:t>Congresso</a:t>
            </a:r>
            <a:r>
              <a:rPr lang="en-US" sz="2000" b="1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Arial" charset="0"/>
              </a:rPr>
              <a:t>Società</a:t>
            </a:r>
            <a:r>
              <a:rPr lang="en-US" sz="2000" b="1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Arial" charset="0"/>
              </a:rPr>
              <a:t>Italiana</a:t>
            </a:r>
            <a:r>
              <a:rPr lang="en-US" sz="2000" b="1" dirty="0" smtClean="0">
                <a:solidFill>
                  <a:srgbClr val="000000"/>
                </a:solidFill>
                <a:latin typeface="Arial" charset="0"/>
              </a:rPr>
              <a:t> di </a:t>
            </a:r>
            <a:r>
              <a:rPr lang="en-US" sz="2000" b="1" dirty="0" err="1" smtClean="0">
                <a:solidFill>
                  <a:srgbClr val="000000"/>
                </a:solidFill>
                <a:latin typeface="Arial" charset="0"/>
              </a:rPr>
              <a:t>Fisica</a:t>
            </a:r>
            <a:endParaRPr lang="en-US" sz="2000" b="1" dirty="0" smtClean="0">
              <a:solidFill>
                <a:srgbClr val="000000"/>
              </a:solidFill>
              <a:latin typeface="Arial" charset="0"/>
            </a:endParaRPr>
          </a:p>
          <a:p>
            <a:pPr algn="l"/>
            <a:r>
              <a:rPr lang="en-US" sz="2000" b="1" dirty="0" smtClean="0">
                <a:solidFill>
                  <a:srgbClr val="000000"/>
                </a:solidFill>
                <a:latin typeface="Arial" charset="0"/>
              </a:rPr>
              <a:t>Roma, Italy </a:t>
            </a:r>
          </a:p>
          <a:p>
            <a:pPr algn="l"/>
            <a:r>
              <a:rPr lang="en-US" sz="2000" b="1" dirty="0" smtClean="0">
                <a:solidFill>
                  <a:srgbClr val="000000"/>
                </a:solidFill>
                <a:latin typeface="Arial" charset="0"/>
              </a:rPr>
              <a:t>23 September 2015</a:t>
            </a:r>
            <a:endParaRPr lang="en-US" sz="2000" b="1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3075" name="Picture 6" descr="figure346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6592" y="1766987"/>
            <a:ext cx="4581525" cy="367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Line 104"/>
          <p:cNvSpPr>
            <a:spLocks noChangeShapeType="1"/>
          </p:cNvSpPr>
          <p:nvPr/>
        </p:nvSpPr>
        <p:spPr bwMode="auto">
          <a:xfrm>
            <a:off x="0" y="548680"/>
            <a:ext cx="9143999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84664" tIns="42332" rIns="84664" bIns="42332" anchor="ctr"/>
          <a:lstStyle/>
          <a:p>
            <a:endParaRPr lang="en-US"/>
          </a:p>
        </p:txBody>
      </p: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-1117" y="2"/>
            <a:ext cx="91440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GB" b="1" dirty="0" smtClean="0">
                <a:solidFill>
                  <a:srgbClr val="FF0000"/>
                </a:solidFill>
                <a:latin typeface="Arial" charset="0"/>
              </a:rPr>
              <a:t>Excel </a:t>
            </a:r>
            <a:r>
              <a:rPr lang="en-GB" b="1" dirty="0" err="1" smtClean="0">
                <a:solidFill>
                  <a:srgbClr val="FF0000"/>
                </a:solidFill>
                <a:latin typeface="Arial" charset="0"/>
              </a:rPr>
              <a:t>spreadsheet</a:t>
            </a:r>
            <a:endParaRPr lang="en-GB" b="1" dirty="0" smtClean="0">
              <a:solidFill>
                <a:srgbClr val="FF0000"/>
              </a:solidFill>
              <a:latin typeface="Arial" charset="0"/>
            </a:endParaRPr>
          </a:p>
        </p:txBody>
      </p:sp>
      <p:pic>
        <p:nvPicPr>
          <p:cNvPr id="2" name="Picture 1" descr="Screen Shot 2015-09-13 at 22.48.1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08100"/>
            <a:ext cx="9144000" cy="422950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796519" y="692696"/>
            <a:ext cx="40154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Various ‘Example pathways’</a:t>
            </a:r>
            <a:endParaRPr lang="en-US" dirty="0">
              <a:latin typeface="+mj-lt"/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6228184" y="1268760"/>
            <a:ext cx="0" cy="288032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6804248" y="1268760"/>
            <a:ext cx="0" cy="288032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7524328" y="1268760"/>
            <a:ext cx="0" cy="288032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8172400" y="1268760"/>
            <a:ext cx="0" cy="288032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2133112" y="692695"/>
            <a:ext cx="1968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User input tab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17965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Line 104"/>
          <p:cNvSpPr>
            <a:spLocks noChangeShapeType="1"/>
          </p:cNvSpPr>
          <p:nvPr/>
        </p:nvSpPr>
        <p:spPr bwMode="auto">
          <a:xfrm>
            <a:off x="0" y="476672"/>
            <a:ext cx="9143999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84664" tIns="42332" rIns="84664" bIns="42332" anchor="ctr"/>
          <a:lstStyle/>
          <a:p>
            <a:endParaRPr lang="en-US"/>
          </a:p>
        </p:txBody>
      </p: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-1117" y="-27384"/>
            <a:ext cx="91440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GB" b="1" dirty="0" smtClean="0">
                <a:solidFill>
                  <a:srgbClr val="FF0000"/>
                </a:solidFill>
                <a:latin typeface="Arial" charset="0"/>
              </a:rPr>
              <a:t>Practical experience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0" y="476672"/>
            <a:ext cx="9144000" cy="79714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l">
              <a:buFont typeface="Arial"/>
              <a:buChar char="•"/>
              <a:defRPr/>
            </a:pPr>
            <a:r>
              <a:rPr lang="en-GB" dirty="0" smtClean="0">
                <a:latin typeface="+mj-lt"/>
              </a:rPr>
              <a:t>Using </a:t>
            </a:r>
            <a:r>
              <a:rPr lang="en-GB" dirty="0" smtClean="0">
                <a:latin typeface="+mj-lt"/>
              </a:rPr>
              <a:t>the </a:t>
            </a:r>
            <a:r>
              <a:rPr lang="en-GB" dirty="0" err="1" smtClean="0">
                <a:latin typeface="+mj-lt"/>
              </a:rPr>
              <a:t>webtool</a:t>
            </a:r>
            <a:r>
              <a:rPr lang="en-GB" dirty="0" smtClean="0">
                <a:latin typeface="+mj-lt"/>
              </a:rPr>
              <a:t> together with the spreadsheet has been very educational, but at times </a:t>
            </a:r>
            <a:r>
              <a:rPr lang="en-GB" dirty="0" smtClean="0">
                <a:latin typeface="+mj-lt"/>
              </a:rPr>
              <a:t>frustrating</a:t>
            </a:r>
          </a:p>
          <a:p>
            <a:pPr algn="l">
              <a:defRPr/>
            </a:pPr>
            <a:endParaRPr lang="en-GB" dirty="0" smtClean="0">
              <a:latin typeface="+mj-lt"/>
            </a:endParaRPr>
          </a:p>
          <a:p>
            <a:pPr marL="342900" indent="-342900" algn="l">
              <a:buFont typeface="Arial"/>
              <a:buChar char="•"/>
              <a:defRPr/>
            </a:pPr>
            <a:r>
              <a:rPr lang="en-GB" dirty="0" smtClean="0">
                <a:latin typeface="+mj-lt"/>
              </a:rPr>
              <a:t>We have selected three pathways from the set of 26 ‘example pathways’ as being representative of three global strategies:</a:t>
            </a:r>
          </a:p>
          <a:p>
            <a:pPr marL="800100" lvl="1" indent="-342900" algn="l">
              <a:buFont typeface="Arial"/>
              <a:buChar char="•"/>
              <a:defRPr/>
            </a:pPr>
            <a:r>
              <a:rPr lang="en-GB" sz="2000" dirty="0" smtClean="0">
                <a:latin typeface="+mj-lt"/>
              </a:rPr>
              <a:t>‘High nuclear’ – </a:t>
            </a:r>
            <a:r>
              <a:rPr lang="en-GB" sz="2000" dirty="0" err="1" smtClean="0">
                <a:latin typeface="+mj-lt"/>
              </a:rPr>
              <a:t>ie</a:t>
            </a:r>
            <a:r>
              <a:rPr lang="en-GB" sz="2000" dirty="0" smtClean="0">
                <a:latin typeface="+mj-lt"/>
              </a:rPr>
              <a:t> with over 1800 </a:t>
            </a:r>
            <a:r>
              <a:rPr lang="en-GB" sz="2000" dirty="0" err="1" smtClean="0">
                <a:latin typeface="+mj-lt"/>
              </a:rPr>
              <a:t>GWe</a:t>
            </a:r>
            <a:r>
              <a:rPr lang="en-GB" sz="2000" dirty="0" smtClean="0">
                <a:latin typeface="+mj-lt"/>
              </a:rPr>
              <a:t> of installed capacity</a:t>
            </a:r>
          </a:p>
          <a:p>
            <a:pPr marL="800100" lvl="1" indent="-342900" algn="l">
              <a:buFont typeface="Arial"/>
              <a:buChar char="•"/>
              <a:defRPr/>
            </a:pPr>
            <a:r>
              <a:rPr lang="en-GB" sz="2000" dirty="0" smtClean="0">
                <a:latin typeface="+mj-lt"/>
              </a:rPr>
              <a:t>‘High Renewables’ – </a:t>
            </a:r>
            <a:r>
              <a:rPr lang="en-GB" sz="2000" dirty="0" err="1" smtClean="0">
                <a:latin typeface="+mj-lt"/>
              </a:rPr>
              <a:t>ie</a:t>
            </a:r>
            <a:r>
              <a:rPr lang="en-GB" sz="2000" dirty="0" smtClean="0">
                <a:latin typeface="+mj-lt"/>
              </a:rPr>
              <a:t> with ~ 7500 GW of wind, solar &amp; hydro capacity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en-GB" sz="2000" dirty="0" smtClean="0">
                <a:latin typeface="+mj-lt"/>
              </a:rPr>
              <a:t>‘Intermediate’ – with roughly equal contributions of nuclear, renewable &amp; </a:t>
            </a:r>
            <a:r>
              <a:rPr lang="en-GB" sz="2000" dirty="0" smtClean="0">
                <a:latin typeface="+mj-lt"/>
              </a:rPr>
              <a:t>CCS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endParaRPr lang="en-GB" sz="2000" dirty="0" smtClean="0">
              <a:latin typeface="+mj-lt"/>
            </a:endParaRP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latin typeface="+mj-lt"/>
              </a:rPr>
              <a:t>All three achieve an estimated temperature rise of </a:t>
            </a:r>
            <a:r>
              <a:rPr lang="en-GB" dirty="0">
                <a:latin typeface="+mj-lt"/>
              </a:rPr>
              <a:t>&lt; </a:t>
            </a:r>
            <a:r>
              <a:rPr lang="en-GB" dirty="0" smtClean="0">
                <a:latin typeface="+mj-lt"/>
              </a:rPr>
              <a:t>2.5 </a:t>
            </a:r>
            <a:r>
              <a:rPr lang="en-GB" baseline="30000" dirty="0" smtClean="0">
                <a:latin typeface="Calibri"/>
                <a:ea typeface="Calibri"/>
                <a:cs typeface="Times New Roman"/>
              </a:rPr>
              <a:t>0</a:t>
            </a:r>
            <a:r>
              <a:rPr lang="en-GB" dirty="0" smtClean="0">
                <a:latin typeface="+mj-lt"/>
              </a:rPr>
              <a:t>C</a:t>
            </a: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endParaRPr lang="en-GB" dirty="0" smtClean="0">
              <a:latin typeface="+mj-lt"/>
            </a:endParaRP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latin typeface="+mj-lt"/>
              </a:rPr>
              <a:t>We have tried but failed to fine-tune these to get down to &lt;2 </a:t>
            </a:r>
            <a:r>
              <a:rPr lang="en-GB" baseline="30000" dirty="0" smtClean="0">
                <a:latin typeface="Calibri"/>
                <a:ea typeface="Calibri"/>
                <a:cs typeface="Times New Roman"/>
              </a:rPr>
              <a:t>0 </a:t>
            </a:r>
            <a:r>
              <a:rPr lang="en-GB" dirty="0" smtClean="0">
                <a:latin typeface="Calibri"/>
                <a:ea typeface="Calibri"/>
                <a:cs typeface="Times New Roman"/>
              </a:rPr>
              <a:t>C</a:t>
            </a:r>
          </a:p>
          <a:p>
            <a:pPr algn="l">
              <a:defRPr/>
            </a:pPr>
            <a:r>
              <a:rPr lang="en-GB" dirty="0">
                <a:latin typeface="Calibri"/>
                <a:ea typeface="Calibri"/>
                <a:cs typeface="Times New Roman"/>
              </a:rPr>
              <a:t> </a:t>
            </a:r>
            <a:r>
              <a:rPr lang="en-GB" dirty="0" smtClean="0">
                <a:latin typeface="Calibri"/>
                <a:ea typeface="Calibri"/>
                <a:cs typeface="Times New Roman"/>
              </a:rPr>
              <a:t>   </a:t>
            </a:r>
            <a:r>
              <a:rPr lang="en-GB" dirty="0" smtClean="0">
                <a:latin typeface="Calibri"/>
                <a:cs typeface="Times New Roman"/>
              </a:rPr>
              <a:t> </a:t>
            </a:r>
            <a:r>
              <a:rPr lang="en-GB" dirty="0" smtClean="0">
                <a:latin typeface="Calibri"/>
                <a:cs typeface="Times New Roman"/>
              </a:rPr>
              <a:t>The problem has been to avoid ‘unintended consequences’ of levers</a:t>
            </a:r>
            <a:r>
              <a:rPr lang="en-GB" dirty="0" smtClean="0">
                <a:latin typeface="Calibri"/>
                <a:cs typeface="Times New Roman"/>
              </a:rPr>
              <a:t>.</a:t>
            </a:r>
          </a:p>
          <a:p>
            <a:pPr algn="l">
              <a:defRPr/>
            </a:pPr>
            <a:endParaRPr lang="en-GB" dirty="0">
              <a:latin typeface="+mj-lt"/>
            </a:endParaRPr>
          </a:p>
          <a:p>
            <a:pPr marL="342900" indent="-342900" algn="l">
              <a:buFont typeface="Arial"/>
              <a:buChar char="•"/>
              <a:defRPr/>
            </a:pPr>
            <a:r>
              <a:rPr lang="en-GB" dirty="0" smtClean="0">
                <a:latin typeface="+mj-lt"/>
              </a:rPr>
              <a:t>Several ‘curious’ consequences of specific lever settings have been observed. We need to understand these and/or report them to the developers. </a:t>
            </a:r>
          </a:p>
          <a:p>
            <a:pPr marL="342900" indent="-342900" algn="l">
              <a:buFont typeface="Arial"/>
              <a:buChar char="•"/>
              <a:defRPr/>
            </a:pPr>
            <a:endParaRPr lang="en-GB" dirty="0">
              <a:latin typeface="+mj-lt"/>
            </a:endParaRPr>
          </a:p>
          <a:p>
            <a:pPr algn="l">
              <a:defRPr/>
            </a:pPr>
            <a:endParaRPr lang="en-GB" dirty="0" smtClean="0">
              <a:latin typeface="+mj-lt"/>
            </a:endParaRPr>
          </a:p>
          <a:p>
            <a:pPr algn="l">
              <a:defRPr/>
            </a:pPr>
            <a:endParaRPr lang="en-GB" dirty="0">
              <a:latin typeface="+mj-lt"/>
            </a:endParaRPr>
          </a:p>
          <a:p>
            <a:pPr algn="l">
              <a:defRPr/>
            </a:pPr>
            <a:endParaRPr lang="en-GB" dirty="0">
              <a:latin typeface="+mj-lt"/>
            </a:endParaRPr>
          </a:p>
          <a:p>
            <a:pPr algn="l">
              <a:defRPr/>
            </a:pPr>
            <a:endParaRPr lang="en-GB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55629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Line 104"/>
          <p:cNvSpPr>
            <a:spLocks noChangeShapeType="1"/>
          </p:cNvSpPr>
          <p:nvPr/>
        </p:nvSpPr>
        <p:spPr bwMode="auto">
          <a:xfrm>
            <a:off x="127491" y="548680"/>
            <a:ext cx="8878765" cy="127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84664" tIns="42332" rIns="84664" bIns="42332" anchor="ctr"/>
          <a:lstStyle/>
          <a:p>
            <a:endParaRPr lang="en-US"/>
          </a:p>
        </p:txBody>
      </p: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-1117" y="-27384"/>
            <a:ext cx="91440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GB" b="1" dirty="0" smtClean="0">
                <a:solidFill>
                  <a:srgbClr val="FF0000"/>
                </a:solidFill>
                <a:latin typeface="Arial" charset="0"/>
              </a:rPr>
              <a:t>Conclusions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0" y="621259"/>
            <a:ext cx="9144000" cy="74789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l">
              <a:buFont typeface="Arial"/>
              <a:buChar char="•"/>
              <a:defRPr/>
            </a:pPr>
            <a:r>
              <a:rPr lang="en-GB" dirty="0" smtClean="0">
                <a:latin typeface="+mj-lt"/>
              </a:rPr>
              <a:t>We </a:t>
            </a:r>
            <a:r>
              <a:rPr lang="en-GB" dirty="0" smtClean="0">
                <a:latin typeface="+mj-lt"/>
              </a:rPr>
              <a:t>believe that the Calculator is the most complete simulation of the influence of man on climate published so far. It can already be </a:t>
            </a:r>
            <a:r>
              <a:rPr lang="en-GB" dirty="0">
                <a:latin typeface="+mj-lt"/>
              </a:rPr>
              <a:t>used </a:t>
            </a:r>
            <a:r>
              <a:rPr lang="en-GB" dirty="0" smtClean="0">
                <a:latin typeface="+mj-lt"/>
              </a:rPr>
              <a:t>by those who </a:t>
            </a:r>
            <a:r>
              <a:rPr lang="en-GB" dirty="0">
                <a:latin typeface="+mj-lt"/>
              </a:rPr>
              <a:t>participate in energy and climate </a:t>
            </a:r>
            <a:r>
              <a:rPr lang="en-GB" dirty="0" smtClean="0">
                <a:latin typeface="+mj-lt"/>
              </a:rPr>
              <a:t>discussions to explore the various dependencies involved.</a:t>
            </a:r>
          </a:p>
          <a:p>
            <a:pPr marL="342900" indent="-342900" algn="l">
              <a:buFont typeface="Arial"/>
              <a:buChar char="•"/>
              <a:defRPr/>
            </a:pPr>
            <a:endParaRPr lang="en-GB" dirty="0">
              <a:latin typeface="+mj-lt"/>
            </a:endParaRPr>
          </a:p>
          <a:p>
            <a:pPr marL="342900" indent="-342900" algn="l">
              <a:buFont typeface="Arial"/>
              <a:buChar char="•"/>
              <a:defRPr/>
            </a:pPr>
            <a:r>
              <a:rPr lang="en-GB" dirty="0" smtClean="0">
                <a:latin typeface="+mj-lt"/>
              </a:rPr>
              <a:t>But it needs better /more “levers” to represent actions required by the intermittency of renewable energy, and better documentation.</a:t>
            </a:r>
          </a:p>
          <a:p>
            <a:pPr algn="l">
              <a:defRPr/>
            </a:pPr>
            <a:endParaRPr lang="en-GB" dirty="0">
              <a:latin typeface="+mj-lt"/>
            </a:endParaRPr>
          </a:p>
          <a:p>
            <a:pPr marL="342900" indent="-342900" algn="l">
              <a:buFont typeface="Arial"/>
              <a:buChar char="•"/>
              <a:defRPr/>
            </a:pPr>
            <a:r>
              <a:rPr lang="en-GB" dirty="0" smtClean="0">
                <a:latin typeface="+mj-lt"/>
              </a:rPr>
              <a:t>Its cost calculations are too preliminary. The user needs absolute numbers (£, €), taking into account the </a:t>
            </a:r>
            <a:r>
              <a:rPr lang="en-GB" u="sng" dirty="0" smtClean="0">
                <a:latin typeface="+mj-lt"/>
              </a:rPr>
              <a:t>full</a:t>
            </a:r>
            <a:r>
              <a:rPr lang="en-GB" dirty="0" smtClean="0">
                <a:latin typeface="+mj-lt"/>
              </a:rPr>
              <a:t> energy system (e.g. for renewable energy including storage, backup, transmission lines, etc…) </a:t>
            </a:r>
          </a:p>
          <a:p>
            <a:pPr marL="342900" indent="-342900" algn="l">
              <a:buFont typeface="Arial"/>
              <a:buChar char="•"/>
              <a:defRPr/>
            </a:pPr>
            <a:endParaRPr lang="en-GB" dirty="0">
              <a:latin typeface="+mj-lt"/>
            </a:endParaRPr>
          </a:p>
          <a:p>
            <a:pPr marL="342900" indent="-342900" algn="l">
              <a:buFont typeface="Arial"/>
              <a:buChar char="•"/>
              <a:defRPr/>
            </a:pPr>
            <a:r>
              <a:rPr lang="en-GB" dirty="0" smtClean="0">
                <a:latin typeface="+mj-lt"/>
              </a:rPr>
              <a:t>We have already discovered that the Calculator gives some new insights into the climate change problem facing mankind.</a:t>
            </a:r>
            <a:endParaRPr lang="en-GB" dirty="0">
              <a:latin typeface="+mj-lt"/>
            </a:endParaRPr>
          </a:p>
          <a:p>
            <a:pPr algn="l">
              <a:defRPr/>
            </a:pPr>
            <a:endParaRPr lang="en-GB" dirty="0">
              <a:latin typeface="+mj-lt"/>
            </a:endParaRPr>
          </a:p>
          <a:p>
            <a:pPr algn="l">
              <a:defRPr/>
            </a:pPr>
            <a:endParaRPr lang="en-GB" dirty="0" smtClean="0">
              <a:latin typeface="+mj-lt"/>
            </a:endParaRPr>
          </a:p>
          <a:p>
            <a:pPr algn="l">
              <a:defRPr/>
            </a:pPr>
            <a:endParaRPr lang="en-GB" dirty="0">
              <a:latin typeface="+mj-lt"/>
            </a:endParaRPr>
          </a:p>
          <a:p>
            <a:pPr algn="l">
              <a:defRPr/>
            </a:pPr>
            <a:endParaRPr lang="en-GB" dirty="0">
              <a:latin typeface="+mj-lt"/>
            </a:endParaRPr>
          </a:p>
          <a:p>
            <a:pPr algn="l">
              <a:defRPr/>
            </a:pPr>
            <a:endParaRPr lang="en-GB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93803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104"/>
          <p:cNvSpPr>
            <a:spLocks noChangeShapeType="1"/>
          </p:cNvSpPr>
          <p:nvPr/>
        </p:nvSpPr>
        <p:spPr bwMode="auto">
          <a:xfrm>
            <a:off x="0" y="508000"/>
            <a:ext cx="9144000" cy="23813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84664" tIns="42332" rIns="84664" bIns="42332" anchor="ctr"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-36512" y="620688"/>
            <a:ext cx="9144000" cy="79406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l">
              <a:buFont typeface="Arial"/>
              <a:buChar char="•"/>
              <a:defRPr/>
            </a:pPr>
            <a:r>
              <a:rPr lang="en-GB" sz="2300" dirty="0" smtClean="0">
                <a:latin typeface="+mj-lt"/>
              </a:rPr>
              <a:t>The Global Calculator is a public domain software package designed by a team led by the UK Department of Energy and Climate Change (DECC), aimed at exploring global energy options</a:t>
            </a:r>
          </a:p>
          <a:p>
            <a:pPr marL="342900" indent="-342900" algn="l">
              <a:buFont typeface="Arial"/>
              <a:buChar char="•"/>
              <a:defRPr/>
            </a:pPr>
            <a:endParaRPr lang="en-GB" sz="2300" dirty="0">
              <a:latin typeface="+mj-lt"/>
            </a:endParaRPr>
          </a:p>
          <a:p>
            <a:pPr marL="342900" indent="-342900" algn="l">
              <a:buFont typeface="Arial"/>
              <a:buChar char="•"/>
              <a:defRPr/>
            </a:pPr>
            <a:r>
              <a:rPr lang="en-GB" sz="2300" dirty="0" smtClean="0">
                <a:latin typeface="+mj-lt"/>
              </a:rPr>
              <a:t>It has a ‘front end’ in the form of a user-friendly ‘</a:t>
            </a:r>
            <a:r>
              <a:rPr lang="en-GB" sz="2300" dirty="0" err="1" smtClean="0">
                <a:latin typeface="+mj-lt"/>
              </a:rPr>
              <a:t>webtool</a:t>
            </a:r>
            <a:r>
              <a:rPr lang="en-GB" sz="2300" dirty="0" smtClean="0">
                <a:latin typeface="+mj-lt"/>
              </a:rPr>
              <a:t>’, with 48 ‘levers’, permitting the user to design his own preferred option. The </a:t>
            </a:r>
            <a:r>
              <a:rPr lang="en-GB" sz="2300" dirty="0" err="1" smtClean="0">
                <a:latin typeface="+mj-lt"/>
              </a:rPr>
              <a:t>webtool</a:t>
            </a:r>
            <a:r>
              <a:rPr lang="en-GB" sz="2300" dirty="0" smtClean="0">
                <a:latin typeface="+mj-lt"/>
              </a:rPr>
              <a:t> includes 26 ‘Example pathways’ which the user can  inspect or modify to create his own pathway.</a:t>
            </a:r>
          </a:p>
          <a:p>
            <a:pPr marL="342900" indent="-342900" algn="l">
              <a:buFont typeface="Arial"/>
              <a:buChar char="•"/>
              <a:defRPr/>
            </a:pPr>
            <a:endParaRPr lang="en-GB" sz="2300" dirty="0">
              <a:latin typeface="+mj-lt"/>
            </a:endParaRPr>
          </a:p>
          <a:p>
            <a:pPr marL="342900" indent="-342900" algn="l">
              <a:buFont typeface="Arial"/>
              <a:buChar char="•"/>
              <a:defRPr/>
            </a:pPr>
            <a:r>
              <a:rPr lang="en-GB" sz="2300" dirty="0" smtClean="0">
                <a:latin typeface="+mj-lt"/>
              </a:rPr>
              <a:t>Behind the </a:t>
            </a:r>
            <a:r>
              <a:rPr lang="en-GB" sz="2300" dirty="0" err="1" smtClean="0">
                <a:latin typeface="+mj-lt"/>
              </a:rPr>
              <a:t>webtool</a:t>
            </a:r>
            <a:r>
              <a:rPr lang="en-GB" sz="2300" dirty="0" smtClean="0">
                <a:latin typeface="+mj-lt"/>
              </a:rPr>
              <a:t> is a huge Excel spreadsheet, also allowing direct user access, which can give more detailed information</a:t>
            </a:r>
          </a:p>
          <a:p>
            <a:pPr marL="342900" indent="-342900" algn="l">
              <a:buFont typeface="Arial"/>
              <a:buChar char="•"/>
              <a:defRPr/>
            </a:pPr>
            <a:endParaRPr lang="en-GB" sz="2300" dirty="0">
              <a:latin typeface="+mj-lt"/>
            </a:endParaRPr>
          </a:p>
          <a:p>
            <a:pPr marL="342900" indent="-342900" algn="l">
              <a:buFont typeface="Arial"/>
              <a:buChar char="•"/>
              <a:defRPr/>
            </a:pPr>
            <a:r>
              <a:rPr lang="en-GB" sz="2300" dirty="0" smtClean="0">
                <a:latin typeface="+mj-lt"/>
              </a:rPr>
              <a:t>Extensive documentation of the package has been written, but this needs further improvements, especially on the code’s internal workings</a:t>
            </a:r>
            <a:endParaRPr lang="en-GB" sz="2300" dirty="0">
              <a:latin typeface="+mj-lt"/>
            </a:endParaRPr>
          </a:p>
          <a:p>
            <a:pPr marL="342900" indent="-342900" algn="l">
              <a:buFont typeface="Arial"/>
              <a:buChar char="•"/>
              <a:defRPr/>
            </a:pPr>
            <a:endParaRPr lang="en-GB" sz="2300" dirty="0" smtClean="0">
              <a:latin typeface="+mj-lt"/>
            </a:endParaRPr>
          </a:p>
          <a:p>
            <a:pPr marL="342900" indent="-342900" algn="l">
              <a:buFont typeface="Arial"/>
              <a:buChar char="•"/>
              <a:defRPr/>
            </a:pPr>
            <a:r>
              <a:rPr lang="en-GB" sz="2300" dirty="0" smtClean="0">
                <a:latin typeface="+mj-lt"/>
              </a:rPr>
              <a:t>The software (&amp; hopefully the documentation) is still being developed</a:t>
            </a:r>
          </a:p>
          <a:p>
            <a:pPr marL="342900" indent="-342900" algn="l">
              <a:buFont typeface="Arial"/>
              <a:buChar char="•"/>
              <a:defRPr/>
            </a:pPr>
            <a:endParaRPr lang="en-GB" sz="2300" dirty="0" smtClean="0">
              <a:latin typeface="+mj-lt"/>
            </a:endParaRPr>
          </a:p>
          <a:p>
            <a:pPr marL="342900" indent="-342900" algn="l">
              <a:buFont typeface="Arial"/>
              <a:buChar char="•"/>
              <a:defRPr/>
            </a:pPr>
            <a:endParaRPr lang="en-GB" sz="2300" dirty="0">
              <a:latin typeface="+mj-lt"/>
            </a:endParaRPr>
          </a:p>
          <a:p>
            <a:pPr algn="l">
              <a:defRPr/>
            </a:pPr>
            <a:endParaRPr lang="en-GB" sz="2300" dirty="0" smtClean="0">
              <a:latin typeface="+mj-lt"/>
            </a:endParaRPr>
          </a:p>
          <a:p>
            <a:pPr algn="l">
              <a:defRPr/>
            </a:pPr>
            <a:endParaRPr lang="en-GB" sz="2300" dirty="0">
              <a:latin typeface="+mj-lt"/>
            </a:endParaRPr>
          </a:p>
          <a:p>
            <a:pPr algn="l">
              <a:defRPr/>
            </a:pPr>
            <a:endParaRPr lang="en-GB" sz="2300" dirty="0">
              <a:latin typeface="+mj-lt"/>
            </a:endParaRPr>
          </a:p>
          <a:p>
            <a:pPr algn="l">
              <a:defRPr/>
            </a:pPr>
            <a:endParaRPr lang="en-GB" sz="2300" dirty="0" smtClean="0">
              <a:latin typeface="+mj-lt"/>
            </a:endParaRPr>
          </a:p>
        </p:txBody>
      </p:sp>
      <p:sp>
        <p:nvSpPr>
          <p:cNvPr id="5124" name="Rectangle 1"/>
          <p:cNvSpPr>
            <a:spLocks noChangeArrowheads="1"/>
          </p:cNvSpPr>
          <p:nvPr/>
        </p:nvSpPr>
        <p:spPr bwMode="auto">
          <a:xfrm>
            <a:off x="-1117" y="0"/>
            <a:ext cx="91440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GB" b="1" dirty="0" smtClean="0">
                <a:solidFill>
                  <a:srgbClr val="FF0000"/>
                </a:solidFill>
                <a:latin typeface="Arial" charset="0"/>
              </a:rPr>
              <a:t>Introduction</a:t>
            </a:r>
            <a:endParaRPr lang="en-GB" b="1" dirty="0">
              <a:solidFill>
                <a:srgbClr val="FF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603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104"/>
          <p:cNvSpPr>
            <a:spLocks noChangeShapeType="1"/>
          </p:cNvSpPr>
          <p:nvPr/>
        </p:nvSpPr>
        <p:spPr bwMode="auto">
          <a:xfrm>
            <a:off x="0" y="508000"/>
            <a:ext cx="9144000" cy="23813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84664" tIns="42332" rIns="84664" bIns="42332" anchor="ctr"/>
          <a:lstStyle/>
          <a:p>
            <a:endParaRPr lang="en-US"/>
          </a:p>
        </p:txBody>
      </p:sp>
      <p:sp>
        <p:nvSpPr>
          <p:cNvPr id="5124" name="Rectangle 1"/>
          <p:cNvSpPr>
            <a:spLocks noChangeArrowheads="1"/>
          </p:cNvSpPr>
          <p:nvPr/>
        </p:nvSpPr>
        <p:spPr bwMode="auto">
          <a:xfrm>
            <a:off x="-1117" y="0"/>
            <a:ext cx="91440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GB" b="1" dirty="0" err="1" smtClean="0">
                <a:solidFill>
                  <a:srgbClr val="FF0000"/>
                </a:solidFill>
                <a:latin typeface="Arial" charset="0"/>
              </a:rPr>
              <a:t>Webtool</a:t>
            </a:r>
            <a:r>
              <a:rPr lang="en-GB" b="1" dirty="0" smtClean="0">
                <a:solidFill>
                  <a:srgbClr val="FF0000"/>
                </a:solidFill>
                <a:latin typeface="Arial" charset="0"/>
              </a:rPr>
              <a:t> interface</a:t>
            </a:r>
            <a:endParaRPr lang="en-GB" b="1" dirty="0">
              <a:solidFill>
                <a:srgbClr val="FF0000"/>
              </a:solidFill>
              <a:latin typeface="Arial" charset="0"/>
            </a:endParaRPr>
          </a:p>
        </p:txBody>
      </p:sp>
      <p:pic>
        <p:nvPicPr>
          <p:cNvPr id="4" name="Picture 3" descr="Screen Shot 2015-09-13 at 22.22.1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8680"/>
            <a:ext cx="9144000" cy="600159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71600" y="1484784"/>
            <a:ext cx="1262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+mj-lt"/>
              </a:rPr>
              <a:t>Outputs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80312" y="1340768"/>
            <a:ext cx="14731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+mj-lt"/>
              </a:rPr>
              <a:t>Warnings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04821" y="2780928"/>
            <a:ext cx="1224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+mj-lt"/>
              </a:rPr>
              <a:t>‘Levers’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>
            <a:off x="7308304" y="1844824"/>
            <a:ext cx="648072" cy="432048"/>
          </a:xfrm>
          <a:prstGeom prst="straightConnector1">
            <a:avLst/>
          </a:prstGeom>
          <a:noFill/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stCxn id="10" idx="2"/>
          </p:cNvCxnSpPr>
          <p:nvPr/>
        </p:nvCxnSpPr>
        <p:spPr bwMode="auto">
          <a:xfrm flipH="1">
            <a:off x="6876256" y="3242593"/>
            <a:ext cx="1240647" cy="258415"/>
          </a:xfrm>
          <a:prstGeom prst="straightConnector1">
            <a:avLst/>
          </a:prstGeom>
          <a:noFill/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223847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5"/>
          <p:cNvSpPr txBox="1">
            <a:spLocks noChangeArrowheads="1"/>
          </p:cNvSpPr>
          <p:nvPr/>
        </p:nvSpPr>
        <p:spPr bwMode="auto">
          <a:xfrm>
            <a:off x="-633413" y="44624"/>
            <a:ext cx="10448926" cy="439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654" tIns="42327" rIns="84654" bIns="42327">
            <a:spAutoFit/>
          </a:bodyPr>
          <a:lstStyle>
            <a:lvl1pPr defTabSz="9874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874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874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874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874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87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87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87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87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sz="2300" b="1" dirty="0" smtClean="0">
                <a:solidFill>
                  <a:srgbClr val="FF0000"/>
                </a:solidFill>
                <a:latin typeface="Arial" charset="0"/>
              </a:rPr>
              <a:t>Detailed view of some of the ‘levers’ </a:t>
            </a:r>
            <a:endParaRPr lang="en-GB" sz="23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0482" name="Line 104"/>
          <p:cNvSpPr>
            <a:spLocks noChangeShapeType="1"/>
          </p:cNvSpPr>
          <p:nvPr/>
        </p:nvSpPr>
        <p:spPr bwMode="auto">
          <a:xfrm>
            <a:off x="0" y="548680"/>
            <a:ext cx="9144000" cy="23813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84664" tIns="42332" rIns="84664" bIns="42332" anchor="ctr"/>
          <a:lstStyle/>
          <a:p>
            <a:endParaRPr lang="en-US"/>
          </a:p>
        </p:txBody>
      </p:sp>
      <p:pic>
        <p:nvPicPr>
          <p:cNvPr id="3" name="Picture 2" descr="Screen Shot 2015-09-13 at 22.25.1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970756"/>
            <a:ext cx="3797300" cy="4762500"/>
          </a:xfrm>
          <a:prstGeom prst="rect">
            <a:avLst/>
          </a:prstGeom>
        </p:spPr>
      </p:pic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-396552" y="5805264"/>
            <a:ext cx="10448926" cy="439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654" tIns="42327" rIns="84654" bIns="42327">
            <a:spAutoFit/>
          </a:bodyPr>
          <a:lstStyle>
            <a:lvl1pPr defTabSz="9874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874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874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874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874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87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87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87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87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sz="2300" b="1" dirty="0" smtClean="0">
                <a:solidFill>
                  <a:srgbClr val="0000FF"/>
                </a:solidFill>
                <a:latin typeface="Arial" charset="0"/>
              </a:rPr>
              <a:t>Values from 1 to 4 with online short explanation</a:t>
            </a:r>
            <a:endParaRPr lang="en-GB" sz="2300" b="1" dirty="0">
              <a:solidFill>
                <a:srgbClr val="0000FF"/>
              </a:solidFill>
              <a:latin typeface="Arial" charset="0"/>
            </a:endParaRPr>
          </a:p>
        </p:txBody>
      </p:sp>
      <p:pic>
        <p:nvPicPr>
          <p:cNvPr id="19" name="Picture 18" descr="Screen Shot 2015-09-13 at 22.26.37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1340768"/>
            <a:ext cx="4682428" cy="3835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13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 noChangeAspect="1"/>
          </p:cNvGrpSpPr>
          <p:nvPr/>
        </p:nvGrpSpPr>
        <p:grpSpPr bwMode="auto">
          <a:xfrm>
            <a:off x="52" y="-54871"/>
            <a:ext cx="11447311" cy="6506383"/>
            <a:chOff x="-93" y="297"/>
            <a:chExt cx="6682" cy="3746"/>
          </a:xfrm>
        </p:grpSpPr>
        <p:sp>
          <p:nvSpPr>
            <p:cNvPr id="3" name="AutoShape 4"/>
            <p:cNvSpPr>
              <a:spLocks noChangeAspect="1" noChangeArrowheads="1" noTextEdit="1"/>
            </p:cNvSpPr>
            <p:nvPr/>
          </p:nvSpPr>
          <p:spPr bwMode="auto">
            <a:xfrm>
              <a:off x="257" y="572"/>
              <a:ext cx="6332" cy="3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grpSp>
          <p:nvGrpSpPr>
            <p:cNvPr id="4" name="Group 206"/>
            <p:cNvGrpSpPr>
              <a:grpSpLocks/>
            </p:cNvGrpSpPr>
            <p:nvPr/>
          </p:nvGrpSpPr>
          <p:grpSpPr bwMode="auto">
            <a:xfrm>
              <a:off x="-93" y="297"/>
              <a:ext cx="5337" cy="2201"/>
              <a:chOff x="-93" y="297"/>
              <a:chExt cx="5337" cy="2201"/>
            </a:xfrm>
          </p:grpSpPr>
          <p:sp>
            <p:nvSpPr>
              <p:cNvPr id="1194" name="Rectangle 7"/>
              <p:cNvSpPr>
                <a:spLocks noChangeArrowheads="1"/>
              </p:cNvSpPr>
              <p:nvPr/>
            </p:nvSpPr>
            <p:spPr bwMode="auto">
              <a:xfrm>
                <a:off x="428" y="297"/>
                <a:ext cx="67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95" name="Rectangle 8"/>
              <p:cNvSpPr>
                <a:spLocks noChangeArrowheads="1"/>
              </p:cNvSpPr>
              <p:nvPr/>
            </p:nvSpPr>
            <p:spPr bwMode="auto">
              <a:xfrm>
                <a:off x="707" y="297"/>
                <a:ext cx="67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96" name="Rectangle 9"/>
              <p:cNvSpPr>
                <a:spLocks noChangeArrowheads="1"/>
              </p:cNvSpPr>
              <p:nvPr/>
            </p:nvSpPr>
            <p:spPr bwMode="auto">
              <a:xfrm>
                <a:off x="-93" y="302"/>
                <a:ext cx="5337" cy="4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Arial"/>
                    <a:cs typeface="Arial"/>
                  </a:rPr>
                  <a:t>List of the first twelve of the  48 levers of the model</a:t>
                </a: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Arial"/>
                    <a:cs typeface="Arial"/>
                  </a:rPr>
                  <a:t>,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Arial"/>
                    <a:cs typeface="Arial"/>
                  </a:rPr>
                  <a:t> </a:t>
                </a: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Arial"/>
                    <a:cs typeface="Arial"/>
                  </a:rPr>
                  <a:t>together with their current values </a:t>
                </a:r>
                <a:endParaRPr kumimoji="0" lang="en-US" altLang="en-US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/>
                  <a:cs typeface="Arial"/>
                </a:endParaRPr>
              </a:p>
            </p:txBody>
          </p:sp>
          <p:sp>
            <p:nvSpPr>
              <p:cNvPr id="1197" name="Rectangle 10"/>
              <p:cNvSpPr>
                <a:spLocks noChangeArrowheads="1"/>
              </p:cNvSpPr>
              <p:nvPr/>
            </p:nvSpPr>
            <p:spPr bwMode="auto">
              <a:xfrm>
                <a:off x="3226" y="297"/>
                <a:ext cx="67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98" name="Rectangle 11"/>
              <p:cNvSpPr>
                <a:spLocks noChangeArrowheads="1"/>
              </p:cNvSpPr>
              <p:nvPr/>
            </p:nvSpPr>
            <p:spPr bwMode="auto">
              <a:xfrm>
                <a:off x="131" y="499"/>
                <a:ext cx="0" cy="1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99" name="Rectangle 12"/>
              <p:cNvSpPr>
                <a:spLocks noChangeArrowheads="1"/>
              </p:cNvSpPr>
              <p:nvPr/>
            </p:nvSpPr>
            <p:spPr bwMode="auto">
              <a:xfrm>
                <a:off x="1936" y="499"/>
                <a:ext cx="0" cy="1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01" name="Rectangle 14"/>
              <p:cNvSpPr>
                <a:spLocks noChangeArrowheads="1"/>
              </p:cNvSpPr>
              <p:nvPr/>
            </p:nvSpPr>
            <p:spPr bwMode="auto">
              <a:xfrm>
                <a:off x="1674" y="623"/>
                <a:ext cx="66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02" name="Rectangle 15"/>
              <p:cNvSpPr>
                <a:spLocks noChangeArrowheads="1"/>
              </p:cNvSpPr>
              <p:nvPr/>
            </p:nvSpPr>
            <p:spPr bwMode="auto">
              <a:xfrm>
                <a:off x="131" y="826"/>
                <a:ext cx="273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Sector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03" name="Rectangle 16"/>
              <p:cNvSpPr>
                <a:spLocks noChangeArrowheads="1"/>
              </p:cNvSpPr>
              <p:nvPr/>
            </p:nvSpPr>
            <p:spPr bwMode="auto">
              <a:xfrm>
                <a:off x="359" y="826"/>
                <a:ext cx="66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04" name="Rectangle 17"/>
              <p:cNvSpPr>
                <a:spLocks noChangeArrowheads="1"/>
              </p:cNvSpPr>
              <p:nvPr/>
            </p:nvSpPr>
            <p:spPr bwMode="auto">
              <a:xfrm>
                <a:off x="419" y="826"/>
                <a:ext cx="66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05" name="Rectangle 18"/>
              <p:cNvSpPr>
                <a:spLocks noChangeArrowheads="1"/>
              </p:cNvSpPr>
              <p:nvPr/>
            </p:nvSpPr>
            <p:spPr bwMode="auto">
              <a:xfrm>
                <a:off x="707" y="826"/>
                <a:ext cx="86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06" name="Rectangle 19"/>
              <p:cNvSpPr>
                <a:spLocks noChangeArrowheads="1"/>
              </p:cNvSpPr>
              <p:nvPr/>
            </p:nvSpPr>
            <p:spPr bwMode="auto">
              <a:xfrm>
                <a:off x="747" y="826"/>
                <a:ext cx="242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Lever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07" name="Rectangle 20"/>
              <p:cNvSpPr>
                <a:spLocks noChangeArrowheads="1"/>
              </p:cNvSpPr>
              <p:nvPr/>
            </p:nvSpPr>
            <p:spPr bwMode="auto">
              <a:xfrm>
                <a:off x="942" y="826"/>
                <a:ext cx="66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08" name="Rectangle 21"/>
              <p:cNvSpPr>
                <a:spLocks noChangeArrowheads="1"/>
              </p:cNvSpPr>
              <p:nvPr/>
            </p:nvSpPr>
            <p:spPr bwMode="auto">
              <a:xfrm>
                <a:off x="995" y="826"/>
                <a:ext cx="66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09" name="Rectangle 22"/>
              <p:cNvSpPr>
                <a:spLocks noChangeArrowheads="1"/>
              </p:cNvSpPr>
              <p:nvPr/>
            </p:nvSpPr>
            <p:spPr bwMode="auto">
              <a:xfrm>
                <a:off x="1283" y="826"/>
                <a:ext cx="66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10" name="Rectangle 23"/>
              <p:cNvSpPr>
                <a:spLocks noChangeArrowheads="1"/>
              </p:cNvSpPr>
              <p:nvPr/>
            </p:nvSpPr>
            <p:spPr bwMode="auto">
              <a:xfrm>
                <a:off x="1571" y="826"/>
                <a:ext cx="66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11" name="Rectangle 24"/>
              <p:cNvSpPr>
                <a:spLocks noChangeArrowheads="1"/>
              </p:cNvSpPr>
              <p:nvPr/>
            </p:nvSpPr>
            <p:spPr bwMode="auto">
              <a:xfrm>
                <a:off x="1859" y="826"/>
                <a:ext cx="66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12" name="Rectangle 25"/>
              <p:cNvSpPr>
                <a:spLocks noChangeArrowheads="1"/>
              </p:cNvSpPr>
              <p:nvPr/>
            </p:nvSpPr>
            <p:spPr bwMode="auto">
              <a:xfrm>
                <a:off x="2147" y="826"/>
                <a:ext cx="66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13" name="Rectangle 26"/>
              <p:cNvSpPr>
                <a:spLocks noChangeArrowheads="1"/>
              </p:cNvSpPr>
              <p:nvPr/>
            </p:nvSpPr>
            <p:spPr bwMode="auto">
              <a:xfrm>
                <a:off x="2435" y="826"/>
                <a:ext cx="1289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Current situation (in 2010 or 2011)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14" name="Rectangle 27"/>
              <p:cNvSpPr>
                <a:spLocks noChangeArrowheads="1"/>
              </p:cNvSpPr>
              <p:nvPr/>
            </p:nvSpPr>
            <p:spPr bwMode="auto">
              <a:xfrm>
                <a:off x="3677" y="826"/>
                <a:ext cx="66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15" name="Rectangle 28"/>
              <p:cNvSpPr>
                <a:spLocks noChangeArrowheads="1"/>
              </p:cNvSpPr>
              <p:nvPr/>
            </p:nvSpPr>
            <p:spPr bwMode="auto">
              <a:xfrm>
                <a:off x="3" y="1141"/>
                <a:ext cx="82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808080"/>
                    </a:solidFill>
                    <a:effectLst/>
                    <a:latin typeface="Calibri" pitchFamily="34" charset="0"/>
                    <a:cs typeface="Arial" pitchFamily="34" charset="0"/>
                  </a:rPr>
                  <a:t>1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16" name="Rectangle 29"/>
              <p:cNvSpPr>
                <a:spLocks noChangeArrowheads="1"/>
              </p:cNvSpPr>
              <p:nvPr/>
            </p:nvSpPr>
            <p:spPr bwMode="auto">
              <a:xfrm>
                <a:off x="44" y="1141"/>
                <a:ext cx="60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80808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17" name="Rectangle 30"/>
              <p:cNvSpPr>
                <a:spLocks noChangeArrowheads="1"/>
              </p:cNvSpPr>
              <p:nvPr/>
            </p:nvSpPr>
            <p:spPr bwMode="auto">
              <a:xfrm>
                <a:off x="134" y="1043"/>
                <a:ext cx="622" cy="402"/>
              </a:xfrm>
              <a:prstGeom prst="rect">
                <a:avLst/>
              </a:prstGeom>
              <a:solidFill>
                <a:srgbClr val="B8CC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18" name="Rectangle 31"/>
              <p:cNvSpPr>
                <a:spLocks noChangeArrowheads="1"/>
              </p:cNvSpPr>
              <p:nvPr/>
            </p:nvSpPr>
            <p:spPr bwMode="auto">
              <a:xfrm>
                <a:off x="171" y="1195"/>
                <a:ext cx="547" cy="98"/>
              </a:xfrm>
              <a:prstGeom prst="rect">
                <a:avLst/>
              </a:prstGeom>
              <a:solidFill>
                <a:srgbClr val="B8CC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19" name="Rectangle 32"/>
              <p:cNvSpPr>
                <a:spLocks noChangeArrowheads="1"/>
              </p:cNvSpPr>
              <p:nvPr/>
            </p:nvSpPr>
            <p:spPr bwMode="auto">
              <a:xfrm>
                <a:off x="171" y="1195"/>
                <a:ext cx="407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Population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20" name="Rectangle 33"/>
              <p:cNvSpPr>
                <a:spLocks noChangeArrowheads="1"/>
              </p:cNvSpPr>
              <p:nvPr/>
            </p:nvSpPr>
            <p:spPr bwMode="auto">
              <a:xfrm>
                <a:off x="535" y="1195"/>
                <a:ext cx="61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21" name="Rectangle 34"/>
              <p:cNvSpPr>
                <a:spLocks noChangeArrowheads="1"/>
              </p:cNvSpPr>
              <p:nvPr/>
            </p:nvSpPr>
            <p:spPr bwMode="auto">
              <a:xfrm>
                <a:off x="764" y="1043"/>
                <a:ext cx="1527" cy="195"/>
              </a:xfrm>
              <a:prstGeom prst="rect">
                <a:avLst/>
              </a:prstGeom>
              <a:solidFill>
                <a:srgbClr val="DCE6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22" name="Rectangle 35"/>
              <p:cNvSpPr>
                <a:spLocks noChangeArrowheads="1"/>
              </p:cNvSpPr>
              <p:nvPr/>
            </p:nvSpPr>
            <p:spPr bwMode="auto">
              <a:xfrm>
                <a:off x="805" y="1141"/>
                <a:ext cx="1445" cy="97"/>
              </a:xfrm>
              <a:prstGeom prst="rect">
                <a:avLst/>
              </a:prstGeom>
              <a:solidFill>
                <a:srgbClr val="DCE6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23" name="Rectangle 36"/>
              <p:cNvSpPr>
                <a:spLocks noChangeArrowheads="1"/>
              </p:cNvSpPr>
              <p:nvPr/>
            </p:nvSpPr>
            <p:spPr bwMode="auto">
              <a:xfrm>
                <a:off x="805" y="1141"/>
                <a:ext cx="620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Global population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24" name="Rectangle 37"/>
              <p:cNvSpPr>
                <a:spLocks noChangeArrowheads="1"/>
              </p:cNvSpPr>
              <p:nvPr/>
            </p:nvSpPr>
            <p:spPr bwMode="auto">
              <a:xfrm>
                <a:off x="1387" y="1141"/>
                <a:ext cx="60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25" name="Rectangle 38"/>
              <p:cNvSpPr>
                <a:spLocks noChangeArrowheads="1"/>
              </p:cNvSpPr>
              <p:nvPr/>
            </p:nvSpPr>
            <p:spPr bwMode="auto">
              <a:xfrm>
                <a:off x="2295" y="1043"/>
                <a:ext cx="1689" cy="195"/>
              </a:xfrm>
              <a:prstGeom prst="rect">
                <a:avLst/>
              </a:prstGeom>
              <a:solidFill>
                <a:srgbClr val="DCE6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26" name="Rectangle 39"/>
              <p:cNvSpPr>
                <a:spLocks noChangeArrowheads="1"/>
              </p:cNvSpPr>
              <p:nvPr/>
            </p:nvSpPr>
            <p:spPr bwMode="auto">
              <a:xfrm>
                <a:off x="2336" y="1043"/>
                <a:ext cx="1607" cy="98"/>
              </a:xfrm>
              <a:prstGeom prst="rect">
                <a:avLst/>
              </a:prstGeom>
              <a:solidFill>
                <a:srgbClr val="DCE6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27" name="Rectangle 40"/>
              <p:cNvSpPr>
                <a:spLocks noChangeArrowheads="1"/>
              </p:cNvSpPr>
              <p:nvPr/>
            </p:nvSpPr>
            <p:spPr bwMode="auto">
              <a:xfrm>
                <a:off x="2336" y="1043"/>
                <a:ext cx="632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In 2010 the world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28" name="Rectangle 41"/>
              <p:cNvSpPr>
                <a:spLocks noChangeArrowheads="1"/>
              </p:cNvSpPr>
              <p:nvPr/>
            </p:nvSpPr>
            <p:spPr bwMode="auto">
              <a:xfrm>
                <a:off x="2928" y="1043"/>
                <a:ext cx="926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population was around 6.9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29" name="Rectangle 42"/>
              <p:cNvSpPr>
                <a:spLocks noChangeArrowheads="1"/>
              </p:cNvSpPr>
              <p:nvPr/>
            </p:nvSpPr>
            <p:spPr bwMode="auto">
              <a:xfrm>
                <a:off x="2343" y="1167"/>
                <a:ext cx="1607" cy="97"/>
              </a:xfrm>
              <a:prstGeom prst="rect">
                <a:avLst/>
              </a:prstGeom>
              <a:solidFill>
                <a:srgbClr val="DCE6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30" name="Rectangle 43"/>
              <p:cNvSpPr>
                <a:spLocks noChangeArrowheads="1"/>
              </p:cNvSpPr>
              <p:nvPr/>
            </p:nvSpPr>
            <p:spPr bwMode="auto">
              <a:xfrm>
                <a:off x="2336" y="1141"/>
                <a:ext cx="259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billion.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31" name="Rectangle 44"/>
              <p:cNvSpPr>
                <a:spLocks noChangeArrowheads="1"/>
              </p:cNvSpPr>
              <p:nvPr/>
            </p:nvSpPr>
            <p:spPr bwMode="auto">
              <a:xfrm>
                <a:off x="2556" y="1141"/>
                <a:ext cx="60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32" name="Rectangle 45"/>
              <p:cNvSpPr>
                <a:spLocks noChangeArrowheads="1"/>
              </p:cNvSpPr>
              <p:nvPr/>
            </p:nvSpPr>
            <p:spPr bwMode="auto">
              <a:xfrm>
                <a:off x="122" y="1030"/>
                <a:ext cx="12" cy="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33" name="Rectangle 46"/>
              <p:cNvSpPr>
                <a:spLocks noChangeArrowheads="1"/>
              </p:cNvSpPr>
              <p:nvPr/>
            </p:nvSpPr>
            <p:spPr bwMode="auto">
              <a:xfrm>
                <a:off x="122" y="1030"/>
                <a:ext cx="12" cy="1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34" name="Rectangle 47"/>
              <p:cNvSpPr>
                <a:spLocks noChangeArrowheads="1"/>
              </p:cNvSpPr>
              <p:nvPr/>
            </p:nvSpPr>
            <p:spPr bwMode="auto">
              <a:xfrm>
                <a:off x="134" y="1030"/>
                <a:ext cx="622" cy="1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35" name="Rectangle 48"/>
              <p:cNvSpPr>
                <a:spLocks noChangeArrowheads="1"/>
              </p:cNvSpPr>
              <p:nvPr/>
            </p:nvSpPr>
            <p:spPr bwMode="auto">
              <a:xfrm>
                <a:off x="134" y="1042"/>
                <a:ext cx="622" cy="1"/>
              </a:xfrm>
              <a:prstGeom prst="rect">
                <a:avLst/>
              </a:prstGeom>
              <a:solidFill>
                <a:srgbClr val="B8CC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36" name="Rectangle 49"/>
              <p:cNvSpPr>
                <a:spLocks noChangeArrowheads="1"/>
              </p:cNvSpPr>
              <p:nvPr/>
            </p:nvSpPr>
            <p:spPr bwMode="auto">
              <a:xfrm>
                <a:off x="756" y="1030"/>
                <a:ext cx="11" cy="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37" name="Rectangle 50"/>
              <p:cNvSpPr>
                <a:spLocks noChangeArrowheads="1"/>
              </p:cNvSpPr>
              <p:nvPr/>
            </p:nvSpPr>
            <p:spPr bwMode="auto">
              <a:xfrm>
                <a:off x="756" y="1030"/>
                <a:ext cx="11" cy="1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38" name="Rectangle 51"/>
              <p:cNvSpPr>
                <a:spLocks noChangeArrowheads="1"/>
              </p:cNvSpPr>
              <p:nvPr/>
            </p:nvSpPr>
            <p:spPr bwMode="auto">
              <a:xfrm>
                <a:off x="767" y="1030"/>
                <a:ext cx="1524" cy="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39" name="Rectangle 52"/>
              <p:cNvSpPr>
                <a:spLocks noChangeArrowheads="1"/>
              </p:cNvSpPr>
              <p:nvPr/>
            </p:nvSpPr>
            <p:spPr bwMode="auto">
              <a:xfrm>
                <a:off x="767" y="1034"/>
                <a:ext cx="1524" cy="9"/>
              </a:xfrm>
              <a:prstGeom prst="rect">
                <a:avLst/>
              </a:prstGeom>
              <a:solidFill>
                <a:srgbClr val="DCE6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40" name="Rectangle 53"/>
              <p:cNvSpPr>
                <a:spLocks noChangeArrowheads="1"/>
              </p:cNvSpPr>
              <p:nvPr/>
            </p:nvSpPr>
            <p:spPr bwMode="auto">
              <a:xfrm>
                <a:off x="2291" y="1034"/>
                <a:ext cx="4" cy="9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41" name="Rectangle 54"/>
              <p:cNvSpPr>
                <a:spLocks noChangeArrowheads="1"/>
              </p:cNvSpPr>
              <p:nvPr/>
            </p:nvSpPr>
            <p:spPr bwMode="auto">
              <a:xfrm>
                <a:off x="2291" y="1030"/>
                <a:ext cx="4" cy="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42" name="Rectangle 55"/>
              <p:cNvSpPr>
                <a:spLocks noChangeArrowheads="1"/>
              </p:cNvSpPr>
              <p:nvPr/>
            </p:nvSpPr>
            <p:spPr bwMode="auto">
              <a:xfrm>
                <a:off x="2295" y="1030"/>
                <a:ext cx="1689" cy="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43" name="Rectangle 56"/>
              <p:cNvSpPr>
                <a:spLocks noChangeArrowheads="1"/>
              </p:cNvSpPr>
              <p:nvPr/>
            </p:nvSpPr>
            <p:spPr bwMode="auto">
              <a:xfrm>
                <a:off x="2295" y="1034"/>
                <a:ext cx="1689" cy="9"/>
              </a:xfrm>
              <a:prstGeom prst="rect">
                <a:avLst/>
              </a:prstGeom>
              <a:solidFill>
                <a:srgbClr val="DCE6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44" name="Rectangle 57"/>
              <p:cNvSpPr>
                <a:spLocks noChangeArrowheads="1"/>
              </p:cNvSpPr>
              <p:nvPr/>
            </p:nvSpPr>
            <p:spPr bwMode="auto">
              <a:xfrm>
                <a:off x="3984" y="1030"/>
                <a:ext cx="4" cy="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45" name="Rectangle 58"/>
              <p:cNvSpPr>
                <a:spLocks noChangeArrowheads="1"/>
              </p:cNvSpPr>
              <p:nvPr/>
            </p:nvSpPr>
            <p:spPr bwMode="auto">
              <a:xfrm>
                <a:off x="3984" y="1030"/>
                <a:ext cx="4" cy="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46" name="Rectangle 59"/>
              <p:cNvSpPr>
                <a:spLocks noChangeArrowheads="1"/>
              </p:cNvSpPr>
              <p:nvPr/>
            </p:nvSpPr>
            <p:spPr bwMode="auto">
              <a:xfrm>
                <a:off x="122" y="1043"/>
                <a:ext cx="12" cy="19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47" name="Rectangle 60"/>
              <p:cNvSpPr>
                <a:spLocks noChangeArrowheads="1"/>
              </p:cNvSpPr>
              <p:nvPr/>
            </p:nvSpPr>
            <p:spPr bwMode="auto">
              <a:xfrm>
                <a:off x="756" y="1043"/>
                <a:ext cx="11" cy="19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48" name="Rectangle 61"/>
              <p:cNvSpPr>
                <a:spLocks noChangeArrowheads="1"/>
              </p:cNvSpPr>
              <p:nvPr/>
            </p:nvSpPr>
            <p:spPr bwMode="auto">
              <a:xfrm>
                <a:off x="2291" y="1043"/>
                <a:ext cx="4" cy="19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49" name="Rectangle 62"/>
              <p:cNvSpPr>
                <a:spLocks noChangeArrowheads="1"/>
              </p:cNvSpPr>
              <p:nvPr/>
            </p:nvSpPr>
            <p:spPr bwMode="auto">
              <a:xfrm>
                <a:off x="3984" y="1043"/>
                <a:ext cx="4" cy="19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50" name="Rectangle 63"/>
              <p:cNvSpPr>
                <a:spLocks noChangeArrowheads="1"/>
              </p:cNvSpPr>
              <p:nvPr/>
            </p:nvSpPr>
            <p:spPr bwMode="auto">
              <a:xfrm>
                <a:off x="3" y="1348"/>
                <a:ext cx="82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808080"/>
                    </a:solidFill>
                    <a:effectLst/>
                    <a:latin typeface="Calibri" pitchFamily="34" charset="0"/>
                    <a:cs typeface="Arial" pitchFamily="34" charset="0"/>
                  </a:rPr>
                  <a:t>2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51" name="Rectangle 64"/>
              <p:cNvSpPr>
                <a:spLocks noChangeArrowheads="1"/>
              </p:cNvSpPr>
              <p:nvPr/>
            </p:nvSpPr>
            <p:spPr bwMode="auto">
              <a:xfrm>
                <a:off x="44" y="1348"/>
                <a:ext cx="60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80808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52" name="Rectangle 65"/>
              <p:cNvSpPr>
                <a:spLocks noChangeArrowheads="1"/>
              </p:cNvSpPr>
              <p:nvPr/>
            </p:nvSpPr>
            <p:spPr bwMode="auto">
              <a:xfrm>
                <a:off x="764" y="1250"/>
                <a:ext cx="1527" cy="195"/>
              </a:xfrm>
              <a:prstGeom prst="rect">
                <a:avLst/>
              </a:prstGeom>
              <a:solidFill>
                <a:srgbClr val="DCE6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53" name="Rectangle 66"/>
              <p:cNvSpPr>
                <a:spLocks noChangeArrowheads="1"/>
              </p:cNvSpPr>
              <p:nvPr/>
            </p:nvSpPr>
            <p:spPr bwMode="auto">
              <a:xfrm>
                <a:off x="805" y="1348"/>
                <a:ext cx="1445" cy="97"/>
              </a:xfrm>
              <a:prstGeom prst="rect">
                <a:avLst/>
              </a:prstGeom>
              <a:solidFill>
                <a:srgbClr val="DCE6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54" name="Rectangle 67"/>
              <p:cNvSpPr>
                <a:spLocks noChangeArrowheads="1"/>
              </p:cNvSpPr>
              <p:nvPr/>
            </p:nvSpPr>
            <p:spPr bwMode="auto">
              <a:xfrm>
                <a:off x="805" y="1348"/>
                <a:ext cx="458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Urbanisation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55" name="Rectangle 68"/>
              <p:cNvSpPr>
                <a:spLocks noChangeArrowheads="1"/>
              </p:cNvSpPr>
              <p:nvPr/>
            </p:nvSpPr>
            <p:spPr bwMode="auto">
              <a:xfrm>
                <a:off x="1223" y="1348"/>
                <a:ext cx="60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56" name="Rectangle 69"/>
              <p:cNvSpPr>
                <a:spLocks noChangeArrowheads="1"/>
              </p:cNvSpPr>
              <p:nvPr/>
            </p:nvSpPr>
            <p:spPr bwMode="auto">
              <a:xfrm>
                <a:off x="2295" y="1250"/>
                <a:ext cx="1689" cy="195"/>
              </a:xfrm>
              <a:prstGeom prst="rect">
                <a:avLst/>
              </a:prstGeom>
              <a:solidFill>
                <a:srgbClr val="DCE6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57" name="Rectangle 70"/>
              <p:cNvSpPr>
                <a:spLocks noChangeArrowheads="1"/>
              </p:cNvSpPr>
              <p:nvPr/>
            </p:nvSpPr>
            <p:spPr bwMode="auto">
              <a:xfrm>
                <a:off x="2336" y="1250"/>
                <a:ext cx="1607" cy="98"/>
              </a:xfrm>
              <a:prstGeom prst="rect">
                <a:avLst/>
              </a:prstGeom>
              <a:solidFill>
                <a:srgbClr val="DCE6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58" name="Rectangle 71"/>
              <p:cNvSpPr>
                <a:spLocks noChangeArrowheads="1"/>
              </p:cNvSpPr>
              <p:nvPr/>
            </p:nvSpPr>
            <p:spPr bwMode="auto">
              <a:xfrm>
                <a:off x="2336" y="1250"/>
                <a:ext cx="873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In 2010, 52% of the world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59" name="Rectangle 72"/>
              <p:cNvSpPr>
                <a:spLocks noChangeArrowheads="1"/>
              </p:cNvSpPr>
              <p:nvPr/>
            </p:nvSpPr>
            <p:spPr bwMode="auto">
              <a:xfrm>
                <a:off x="3171" y="1250"/>
                <a:ext cx="61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’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60" name="Rectangle 73"/>
              <p:cNvSpPr>
                <a:spLocks noChangeArrowheads="1"/>
              </p:cNvSpPr>
              <p:nvPr/>
            </p:nvSpPr>
            <p:spPr bwMode="auto">
              <a:xfrm>
                <a:off x="3191" y="1250"/>
                <a:ext cx="711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s population lived in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61" name="Rectangle 74"/>
              <p:cNvSpPr>
                <a:spLocks noChangeArrowheads="1"/>
              </p:cNvSpPr>
              <p:nvPr/>
            </p:nvSpPr>
            <p:spPr bwMode="auto">
              <a:xfrm>
                <a:off x="2336" y="1348"/>
                <a:ext cx="1607" cy="97"/>
              </a:xfrm>
              <a:prstGeom prst="rect">
                <a:avLst/>
              </a:prstGeom>
              <a:solidFill>
                <a:srgbClr val="DCE6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62" name="Rectangle 75"/>
              <p:cNvSpPr>
                <a:spLocks noChangeArrowheads="1"/>
              </p:cNvSpPr>
              <p:nvPr/>
            </p:nvSpPr>
            <p:spPr bwMode="auto">
              <a:xfrm>
                <a:off x="2336" y="1348"/>
                <a:ext cx="446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urban areas.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63" name="Rectangle 76"/>
              <p:cNvSpPr>
                <a:spLocks noChangeArrowheads="1"/>
              </p:cNvSpPr>
              <p:nvPr/>
            </p:nvSpPr>
            <p:spPr bwMode="auto">
              <a:xfrm>
                <a:off x="2742" y="1348"/>
                <a:ext cx="60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64" name="Rectangle 77"/>
              <p:cNvSpPr>
                <a:spLocks noChangeArrowheads="1"/>
              </p:cNvSpPr>
              <p:nvPr/>
            </p:nvSpPr>
            <p:spPr bwMode="auto">
              <a:xfrm>
                <a:off x="122" y="1238"/>
                <a:ext cx="12" cy="1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65" name="Rectangle 78"/>
              <p:cNvSpPr>
                <a:spLocks noChangeArrowheads="1"/>
              </p:cNvSpPr>
              <p:nvPr/>
            </p:nvSpPr>
            <p:spPr bwMode="auto">
              <a:xfrm>
                <a:off x="756" y="1238"/>
                <a:ext cx="11" cy="1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66" name="Rectangle 79"/>
              <p:cNvSpPr>
                <a:spLocks noChangeArrowheads="1"/>
              </p:cNvSpPr>
              <p:nvPr/>
            </p:nvSpPr>
            <p:spPr bwMode="auto">
              <a:xfrm>
                <a:off x="767" y="1238"/>
                <a:ext cx="1524" cy="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67" name="Rectangle 80"/>
              <p:cNvSpPr>
                <a:spLocks noChangeArrowheads="1"/>
              </p:cNvSpPr>
              <p:nvPr/>
            </p:nvSpPr>
            <p:spPr bwMode="auto">
              <a:xfrm>
                <a:off x="767" y="1242"/>
                <a:ext cx="1524" cy="8"/>
              </a:xfrm>
              <a:prstGeom prst="rect">
                <a:avLst/>
              </a:prstGeom>
              <a:solidFill>
                <a:srgbClr val="DCE6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68" name="Rectangle 81"/>
              <p:cNvSpPr>
                <a:spLocks noChangeArrowheads="1"/>
              </p:cNvSpPr>
              <p:nvPr/>
            </p:nvSpPr>
            <p:spPr bwMode="auto">
              <a:xfrm>
                <a:off x="2291" y="1238"/>
                <a:ext cx="4" cy="1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69" name="Rectangle 82"/>
              <p:cNvSpPr>
                <a:spLocks noChangeArrowheads="1"/>
              </p:cNvSpPr>
              <p:nvPr/>
            </p:nvSpPr>
            <p:spPr bwMode="auto">
              <a:xfrm>
                <a:off x="2295" y="1238"/>
                <a:ext cx="1689" cy="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70" name="Rectangle 83"/>
              <p:cNvSpPr>
                <a:spLocks noChangeArrowheads="1"/>
              </p:cNvSpPr>
              <p:nvPr/>
            </p:nvSpPr>
            <p:spPr bwMode="auto">
              <a:xfrm>
                <a:off x="2295" y="1242"/>
                <a:ext cx="1689" cy="8"/>
              </a:xfrm>
              <a:prstGeom prst="rect">
                <a:avLst/>
              </a:prstGeom>
              <a:solidFill>
                <a:srgbClr val="DCE6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71" name="Rectangle 84"/>
              <p:cNvSpPr>
                <a:spLocks noChangeArrowheads="1"/>
              </p:cNvSpPr>
              <p:nvPr/>
            </p:nvSpPr>
            <p:spPr bwMode="auto">
              <a:xfrm>
                <a:off x="3984" y="1238"/>
                <a:ext cx="4" cy="1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72" name="Rectangle 85"/>
              <p:cNvSpPr>
                <a:spLocks noChangeArrowheads="1"/>
              </p:cNvSpPr>
              <p:nvPr/>
            </p:nvSpPr>
            <p:spPr bwMode="auto">
              <a:xfrm>
                <a:off x="122" y="1250"/>
                <a:ext cx="12" cy="19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73" name="Rectangle 86"/>
              <p:cNvSpPr>
                <a:spLocks noChangeArrowheads="1"/>
              </p:cNvSpPr>
              <p:nvPr/>
            </p:nvSpPr>
            <p:spPr bwMode="auto">
              <a:xfrm>
                <a:off x="756" y="1250"/>
                <a:ext cx="11" cy="19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74" name="Rectangle 87"/>
              <p:cNvSpPr>
                <a:spLocks noChangeArrowheads="1"/>
              </p:cNvSpPr>
              <p:nvPr/>
            </p:nvSpPr>
            <p:spPr bwMode="auto">
              <a:xfrm>
                <a:off x="2291" y="1250"/>
                <a:ext cx="4" cy="19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75" name="Rectangle 88"/>
              <p:cNvSpPr>
                <a:spLocks noChangeArrowheads="1"/>
              </p:cNvSpPr>
              <p:nvPr/>
            </p:nvSpPr>
            <p:spPr bwMode="auto">
              <a:xfrm>
                <a:off x="3984" y="1250"/>
                <a:ext cx="4" cy="19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76" name="Rectangle 89"/>
              <p:cNvSpPr>
                <a:spLocks noChangeArrowheads="1"/>
              </p:cNvSpPr>
              <p:nvPr/>
            </p:nvSpPr>
            <p:spPr bwMode="auto">
              <a:xfrm>
                <a:off x="3" y="1555"/>
                <a:ext cx="82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808080"/>
                    </a:solidFill>
                    <a:effectLst/>
                    <a:latin typeface="Calibri" pitchFamily="34" charset="0"/>
                    <a:cs typeface="Arial" pitchFamily="34" charset="0"/>
                  </a:rPr>
                  <a:t>3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77" name="Rectangle 90"/>
              <p:cNvSpPr>
                <a:spLocks noChangeArrowheads="1"/>
              </p:cNvSpPr>
              <p:nvPr/>
            </p:nvSpPr>
            <p:spPr bwMode="auto">
              <a:xfrm>
                <a:off x="44" y="1555"/>
                <a:ext cx="60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80808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78" name="Rectangle 91"/>
              <p:cNvSpPr>
                <a:spLocks noChangeArrowheads="1"/>
              </p:cNvSpPr>
              <p:nvPr/>
            </p:nvSpPr>
            <p:spPr bwMode="auto">
              <a:xfrm>
                <a:off x="134" y="1458"/>
                <a:ext cx="622" cy="1040"/>
              </a:xfrm>
              <a:prstGeom prst="rect">
                <a:avLst/>
              </a:prstGeom>
              <a:solidFill>
                <a:srgbClr val="B8CC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79" name="Rectangle 92"/>
              <p:cNvSpPr>
                <a:spLocks noChangeArrowheads="1"/>
              </p:cNvSpPr>
              <p:nvPr/>
            </p:nvSpPr>
            <p:spPr bwMode="auto">
              <a:xfrm>
                <a:off x="171" y="1929"/>
                <a:ext cx="547" cy="98"/>
              </a:xfrm>
              <a:prstGeom prst="rect">
                <a:avLst/>
              </a:prstGeom>
              <a:solidFill>
                <a:srgbClr val="B8CC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80" name="Rectangle 93"/>
              <p:cNvSpPr>
                <a:spLocks noChangeArrowheads="1"/>
              </p:cNvSpPr>
              <p:nvPr/>
            </p:nvSpPr>
            <p:spPr bwMode="auto">
              <a:xfrm>
                <a:off x="171" y="1929"/>
                <a:ext cx="366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Transport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81" name="Rectangle 94"/>
              <p:cNvSpPr>
                <a:spLocks noChangeArrowheads="1"/>
              </p:cNvSpPr>
              <p:nvPr/>
            </p:nvSpPr>
            <p:spPr bwMode="auto">
              <a:xfrm>
                <a:off x="496" y="1929"/>
                <a:ext cx="61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82" name="Rectangle 95"/>
              <p:cNvSpPr>
                <a:spLocks noChangeArrowheads="1"/>
              </p:cNvSpPr>
              <p:nvPr/>
            </p:nvSpPr>
            <p:spPr bwMode="auto">
              <a:xfrm>
                <a:off x="764" y="1458"/>
                <a:ext cx="1527" cy="194"/>
              </a:xfrm>
              <a:prstGeom prst="rect">
                <a:avLst/>
              </a:prstGeom>
              <a:solidFill>
                <a:srgbClr val="DCE6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83" name="Rectangle 96"/>
              <p:cNvSpPr>
                <a:spLocks noChangeArrowheads="1"/>
              </p:cNvSpPr>
              <p:nvPr/>
            </p:nvSpPr>
            <p:spPr bwMode="auto">
              <a:xfrm>
                <a:off x="805" y="1555"/>
                <a:ext cx="1445" cy="97"/>
              </a:xfrm>
              <a:prstGeom prst="rect">
                <a:avLst/>
              </a:prstGeom>
              <a:solidFill>
                <a:srgbClr val="DCE6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84" name="Rectangle 97"/>
              <p:cNvSpPr>
                <a:spLocks noChangeArrowheads="1"/>
              </p:cNvSpPr>
              <p:nvPr/>
            </p:nvSpPr>
            <p:spPr bwMode="auto">
              <a:xfrm>
                <a:off x="805" y="1555"/>
                <a:ext cx="660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Passenger distance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85" name="Rectangle 98"/>
              <p:cNvSpPr>
                <a:spLocks noChangeArrowheads="1"/>
              </p:cNvSpPr>
              <p:nvPr/>
            </p:nvSpPr>
            <p:spPr bwMode="auto">
              <a:xfrm>
                <a:off x="1425" y="1555"/>
                <a:ext cx="60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86" name="Rectangle 99"/>
              <p:cNvSpPr>
                <a:spLocks noChangeArrowheads="1"/>
              </p:cNvSpPr>
              <p:nvPr/>
            </p:nvSpPr>
            <p:spPr bwMode="auto">
              <a:xfrm>
                <a:off x="2295" y="1458"/>
                <a:ext cx="1689" cy="194"/>
              </a:xfrm>
              <a:prstGeom prst="rect">
                <a:avLst/>
              </a:prstGeom>
              <a:solidFill>
                <a:srgbClr val="DCE6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87" name="Rectangle 100"/>
              <p:cNvSpPr>
                <a:spLocks noChangeArrowheads="1"/>
              </p:cNvSpPr>
              <p:nvPr/>
            </p:nvSpPr>
            <p:spPr bwMode="auto">
              <a:xfrm>
                <a:off x="2336" y="1458"/>
                <a:ext cx="1607" cy="97"/>
              </a:xfrm>
              <a:prstGeom prst="rect">
                <a:avLst/>
              </a:prstGeom>
              <a:solidFill>
                <a:srgbClr val="DCE6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88" name="Rectangle 101"/>
              <p:cNvSpPr>
                <a:spLocks noChangeArrowheads="1"/>
              </p:cNvSpPr>
              <p:nvPr/>
            </p:nvSpPr>
            <p:spPr bwMode="auto">
              <a:xfrm>
                <a:off x="2336" y="1457"/>
                <a:ext cx="1640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In 2011, the weighted average distance travelled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89" name="Rectangle 102"/>
              <p:cNvSpPr>
                <a:spLocks noChangeArrowheads="1"/>
              </p:cNvSpPr>
              <p:nvPr/>
            </p:nvSpPr>
            <p:spPr bwMode="auto">
              <a:xfrm>
                <a:off x="2336" y="1555"/>
                <a:ext cx="1607" cy="97"/>
              </a:xfrm>
              <a:prstGeom prst="rect">
                <a:avLst/>
              </a:prstGeom>
              <a:solidFill>
                <a:srgbClr val="DCE6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90" name="Rectangle 103"/>
              <p:cNvSpPr>
                <a:spLocks noChangeArrowheads="1"/>
              </p:cNvSpPr>
              <p:nvPr/>
            </p:nvSpPr>
            <p:spPr bwMode="auto">
              <a:xfrm>
                <a:off x="2336" y="1555"/>
                <a:ext cx="252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per pe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91" name="Rectangle 104"/>
              <p:cNvSpPr>
                <a:spLocks noChangeArrowheads="1"/>
              </p:cNvSpPr>
              <p:nvPr/>
            </p:nvSpPr>
            <p:spPr bwMode="auto">
              <a:xfrm>
                <a:off x="2545" y="1555"/>
                <a:ext cx="1105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rson was around 7,500 km / year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92" name="Rectangle 105"/>
              <p:cNvSpPr>
                <a:spLocks noChangeArrowheads="1"/>
              </p:cNvSpPr>
              <p:nvPr/>
            </p:nvSpPr>
            <p:spPr bwMode="auto">
              <a:xfrm>
                <a:off x="3614" y="1555"/>
                <a:ext cx="60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93" name="Rectangle 106"/>
              <p:cNvSpPr>
                <a:spLocks noChangeArrowheads="1"/>
              </p:cNvSpPr>
              <p:nvPr/>
            </p:nvSpPr>
            <p:spPr bwMode="auto">
              <a:xfrm>
                <a:off x="122" y="1445"/>
                <a:ext cx="12" cy="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94" name="Rectangle 107"/>
              <p:cNvSpPr>
                <a:spLocks noChangeArrowheads="1"/>
              </p:cNvSpPr>
              <p:nvPr/>
            </p:nvSpPr>
            <p:spPr bwMode="auto">
              <a:xfrm>
                <a:off x="134" y="1445"/>
                <a:ext cx="622" cy="1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95" name="Rectangle 108"/>
              <p:cNvSpPr>
                <a:spLocks noChangeArrowheads="1"/>
              </p:cNvSpPr>
              <p:nvPr/>
            </p:nvSpPr>
            <p:spPr bwMode="auto">
              <a:xfrm>
                <a:off x="134" y="1457"/>
                <a:ext cx="622" cy="1"/>
              </a:xfrm>
              <a:prstGeom prst="rect">
                <a:avLst/>
              </a:prstGeom>
              <a:solidFill>
                <a:srgbClr val="B8CC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96" name="Rectangle 109"/>
              <p:cNvSpPr>
                <a:spLocks noChangeArrowheads="1"/>
              </p:cNvSpPr>
              <p:nvPr/>
            </p:nvSpPr>
            <p:spPr bwMode="auto">
              <a:xfrm>
                <a:off x="756" y="1445"/>
                <a:ext cx="11" cy="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97" name="Rectangle 110"/>
              <p:cNvSpPr>
                <a:spLocks noChangeArrowheads="1"/>
              </p:cNvSpPr>
              <p:nvPr/>
            </p:nvSpPr>
            <p:spPr bwMode="auto">
              <a:xfrm>
                <a:off x="767" y="1445"/>
                <a:ext cx="1524" cy="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98" name="Rectangle 111"/>
              <p:cNvSpPr>
                <a:spLocks noChangeArrowheads="1"/>
              </p:cNvSpPr>
              <p:nvPr/>
            </p:nvSpPr>
            <p:spPr bwMode="auto">
              <a:xfrm>
                <a:off x="767" y="1449"/>
                <a:ext cx="1524" cy="9"/>
              </a:xfrm>
              <a:prstGeom prst="rect">
                <a:avLst/>
              </a:prstGeom>
              <a:solidFill>
                <a:srgbClr val="DCE6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99" name="Rectangle 112"/>
              <p:cNvSpPr>
                <a:spLocks noChangeArrowheads="1"/>
              </p:cNvSpPr>
              <p:nvPr/>
            </p:nvSpPr>
            <p:spPr bwMode="auto">
              <a:xfrm>
                <a:off x="2291" y="1445"/>
                <a:ext cx="4" cy="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00" name="Rectangle 113"/>
              <p:cNvSpPr>
                <a:spLocks noChangeArrowheads="1"/>
              </p:cNvSpPr>
              <p:nvPr/>
            </p:nvSpPr>
            <p:spPr bwMode="auto">
              <a:xfrm>
                <a:off x="2295" y="1445"/>
                <a:ext cx="1689" cy="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01" name="Rectangle 114"/>
              <p:cNvSpPr>
                <a:spLocks noChangeArrowheads="1"/>
              </p:cNvSpPr>
              <p:nvPr/>
            </p:nvSpPr>
            <p:spPr bwMode="auto">
              <a:xfrm>
                <a:off x="2295" y="1449"/>
                <a:ext cx="1689" cy="9"/>
              </a:xfrm>
              <a:prstGeom prst="rect">
                <a:avLst/>
              </a:prstGeom>
              <a:solidFill>
                <a:srgbClr val="DCE6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02" name="Rectangle 115"/>
              <p:cNvSpPr>
                <a:spLocks noChangeArrowheads="1"/>
              </p:cNvSpPr>
              <p:nvPr/>
            </p:nvSpPr>
            <p:spPr bwMode="auto">
              <a:xfrm>
                <a:off x="3984" y="1445"/>
                <a:ext cx="4" cy="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03" name="Rectangle 116"/>
              <p:cNvSpPr>
                <a:spLocks noChangeArrowheads="1"/>
              </p:cNvSpPr>
              <p:nvPr/>
            </p:nvSpPr>
            <p:spPr bwMode="auto">
              <a:xfrm>
                <a:off x="122" y="1458"/>
                <a:ext cx="12" cy="19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04" name="Rectangle 117"/>
              <p:cNvSpPr>
                <a:spLocks noChangeArrowheads="1"/>
              </p:cNvSpPr>
              <p:nvPr/>
            </p:nvSpPr>
            <p:spPr bwMode="auto">
              <a:xfrm>
                <a:off x="756" y="1458"/>
                <a:ext cx="11" cy="19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05" name="Rectangle 118"/>
              <p:cNvSpPr>
                <a:spLocks noChangeArrowheads="1"/>
              </p:cNvSpPr>
              <p:nvPr/>
            </p:nvSpPr>
            <p:spPr bwMode="auto">
              <a:xfrm>
                <a:off x="2291" y="1458"/>
                <a:ext cx="4" cy="19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06" name="Rectangle 119"/>
              <p:cNvSpPr>
                <a:spLocks noChangeArrowheads="1"/>
              </p:cNvSpPr>
              <p:nvPr/>
            </p:nvSpPr>
            <p:spPr bwMode="auto">
              <a:xfrm>
                <a:off x="3984" y="1458"/>
                <a:ext cx="4" cy="19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07" name="Rectangle 120"/>
              <p:cNvSpPr>
                <a:spLocks noChangeArrowheads="1"/>
              </p:cNvSpPr>
              <p:nvPr/>
            </p:nvSpPr>
            <p:spPr bwMode="auto">
              <a:xfrm>
                <a:off x="3" y="1681"/>
                <a:ext cx="82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808080"/>
                    </a:solidFill>
                    <a:effectLst/>
                    <a:latin typeface="Calibri" pitchFamily="34" charset="0"/>
                    <a:cs typeface="Arial" pitchFamily="34" charset="0"/>
                  </a:rPr>
                  <a:t>4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08" name="Rectangle 121"/>
              <p:cNvSpPr>
                <a:spLocks noChangeArrowheads="1"/>
              </p:cNvSpPr>
              <p:nvPr/>
            </p:nvSpPr>
            <p:spPr bwMode="auto">
              <a:xfrm>
                <a:off x="44" y="1681"/>
                <a:ext cx="60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80808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09" name="Rectangle 122"/>
              <p:cNvSpPr>
                <a:spLocks noChangeArrowheads="1"/>
              </p:cNvSpPr>
              <p:nvPr/>
            </p:nvSpPr>
            <p:spPr bwMode="auto">
              <a:xfrm>
                <a:off x="764" y="1665"/>
                <a:ext cx="1527" cy="114"/>
              </a:xfrm>
              <a:prstGeom prst="rect">
                <a:avLst/>
              </a:prstGeom>
              <a:solidFill>
                <a:srgbClr val="DCE6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10" name="Rectangle 123"/>
              <p:cNvSpPr>
                <a:spLocks noChangeArrowheads="1"/>
              </p:cNvSpPr>
              <p:nvPr/>
            </p:nvSpPr>
            <p:spPr bwMode="auto">
              <a:xfrm>
                <a:off x="805" y="1681"/>
                <a:ext cx="1445" cy="98"/>
              </a:xfrm>
              <a:prstGeom prst="rect">
                <a:avLst/>
              </a:prstGeom>
              <a:solidFill>
                <a:srgbClr val="DCE6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11" name="Rectangle 124"/>
              <p:cNvSpPr>
                <a:spLocks noChangeArrowheads="1"/>
              </p:cNvSpPr>
              <p:nvPr/>
            </p:nvSpPr>
            <p:spPr bwMode="auto">
              <a:xfrm>
                <a:off x="805" y="1681"/>
                <a:ext cx="562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Freight distance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12" name="Rectangle 125"/>
              <p:cNvSpPr>
                <a:spLocks noChangeArrowheads="1"/>
              </p:cNvSpPr>
              <p:nvPr/>
            </p:nvSpPr>
            <p:spPr bwMode="auto">
              <a:xfrm>
                <a:off x="1325" y="1681"/>
                <a:ext cx="60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13" name="Rectangle 126"/>
              <p:cNvSpPr>
                <a:spLocks noChangeArrowheads="1"/>
              </p:cNvSpPr>
              <p:nvPr/>
            </p:nvSpPr>
            <p:spPr bwMode="auto">
              <a:xfrm>
                <a:off x="2295" y="1665"/>
                <a:ext cx="1689" cy="114"/>
              </a:xfrm>
              <a:prstGeom prst="rect">
                <a:avLst/>
              </a:prstGeom>
              <a:solidFill>
                <a:srgbClr val="DCE6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14" name="Rectangle 127"/>
              <p:cNvSpPr>
                <a:spLocks noChangeArrowheads="1"/>
              </p:cNvSpPr>
              <p:nvPr/>
            </p:nvSpPr>
            <p:spPr bwMode="auto">
              <a:xfrm>
                <a:off x="2336" y="1665"/>
                <a:ext cx="1607" cy="98"/>
              </a:xfrm>
              <a:prstGeom prst="rect">
                <a:avLst/>
              </a:prstGeom>
              <a:solidFill>
                <a:srgbClr val="DCE6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15" name="Rectangle 128"/>
              <p:cNvSpPr>
                <a:spLocks noChangeArrowheads="1"/>
              </p:cNvSpPr>
              <p:nvPr/>
            </p:nvSpPr>
            <p:spPr bwMode="auto">
              <a:xfrm>
                <a:off x="2336" y="1665"/>
                <a:ext cx="299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In 2011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16" name="Rectangle 129"/>
              <p:cNvSpPr>
                <a:spLocks noChangeArrowheads="1"/>
              </p:cNvSpPr>
              <p:nvPr/>
            </p:nvSpPr>
            <p:spPr bwMode="auto">
              <a:xfrm>
                <a:off x="2596" y="1665"/>
                <a:ext cx="534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freight shipped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17" name="Rectangle 130"/>
              <p:cNvSpPr>
                <a:spLocks noChangeArrowheads="1"/>
              </p:cNvSpPr>
              <p:nvPr/>
            </p:nvSpPr>
            <p:spPr bwMode="auto">
              <a:xfrm>
                <a:off x="3089" y="1665"/>
                <a:ext cx="60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18" name="Rectangle 131"/>
              <p:cNvSpPr>
                <a:spLocks noChangeArrowheads="1"/>
              </p:cNvSpPr>
              <p:nvPr/>
            </p:nvSpPr>
            <p:spPr bwMode="auto">
              <a:xfrm>
                <a:off x="3107" y="1665"/>
                <a:ext cx="706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was 65 trillion tonne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19" name="Rectangle 132"/>
              <p:cNvSpPr>
                <a:spLocks noChangeArrowheads="1"/>
              </p:cNvSpPr>
              <p:nvPr/>
            </p:nvSpPr>
            <p:spPr bwMode="auto">
              <a:xfrm>
                <a:off x="3775" y="1665"/>
                <a:ext cx="65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-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20" name="Rectangle 133"/>
              <p:cNvSpPr>
                <a:spLocks noChangeArrowheads="1"/>
              </p:cNvSpPr>
              <p:nvPr/>
            </p:nvSpPr>
            <p:spPr bwMode="auto">
              <a:xfrm>
                <a:off x="3799" y="1665"/>
                <a:ext cx="141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km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21" name="Rectangle 134"/>
              <p:cNvSpPr>
                <a:spLocks noChangeArrowheads="1"/>
              </p:cNvSpPr>
              <p:nvPr/>
            </p:nvSpPr>
            <p:spPr bwMode="auto">
              <a:xfrm>
                <a:off x="3900" y="1665"/>
                <a:ext cx="60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22" name="Rectangle 135"/>
              <p:cNvSpPr>
                <a:spLocks noChangeArrowheads="1"/>
              </p:cNvSpPr>
              <p:nvPr/>
            </p:nvSpPr>
            <p:spPr bwMode="auto">
              <a:xfrm>
                <a:off x="122" y="1652"/>
                <a:ext cx="12" cy="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23" name="Rectangle 136"/>
              <p:cNvSpPr>
                <a:spLocks noChangeArrowheads="1"/>
              </p:cNvSpPr>
              <p:nvPr/>
            </p:nvSpPr>
            <p:spPr bwMode="auto">
              <a:xfrm>
                <a:off x="756" y="1652"/>
                <a:ext cx="11" cy="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24" name="Rectangle 137"/>
              <p:cNvSpPr>
                <a:spLocks noChangeArrowheads="1"/>
              </p:cNvSpPr>
              <p:nvPr/>
            </p:nvSpPr>
            <p:spPr bwMode="auto">
              <a:xfrm>
                <a:off x="767" y="1652"/>
                <a:ext cx="1524" cy="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25" name="Rectangle 138"/>
              <p:cNvSpPr>
                <a:spLocks noChangeArrowheads="1"/>
              </p:cNvSpPr>
              <p:nvPr/>
            </p:nvSpPr>
            <p:spPr bwMode="auto">
              <a:xfrm>
                <a:off x="767" y="1656"/>
                <a:ext cx="1524" cy="9"/>
              </a:xfrm>
              <a:prstGeom prst="rect">
                <a:avLst/>
              </a:prstGeom>
              <a:solidFill>
                <a:srgbClr val="DCE6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26" name="Rectangle 139"/>
              <p:cNvSpPr>
                <a:spLocks noChangeArrowheads="1"/>
              </p:cNvSpPr>
              <p:nvPr/>
            </p:nvSpPr>
            <p:spPr bwMode="auto">
              <a:xfrm>
                <a:off x="2291" y="1652"/>
                <a:ext cx="4" cy="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27" name="Rectangle 140"/>
              <p:cNvSpPr>
                <a:spLocks noChangeArrowheads="1"/>
              </p:cNvSpPr>
              <p:nvPr/>
            </p:nvSpPr>
            <p:spPr bwMode="auto">
              <a:xfrm>
                <a:off x="2295" y="1652"/>
                <a:ext cx="1689" cy="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28" name="Rectangle 141"/>
              <p:cNvSpPr>
                <a:spLocks noChangeArrowheads="1"/>
              </p:cNvSpPr>
              <p:nvPr/>
            </p:nvSpPr>
            <p:spPr bwMode="auto">
              <a:xfrm>
                <a:off x="2295" y="1656"/>
                <a:ext cx="1689" cy="9"/>
              </a:xfrm>
              <a:prstGeom prst="rect">
                <a:avLst/>
              </a:prstGeom>
              <a:solidFill>
                <a:srgbClr val="DCE6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29" name="Rectangle 142"/>
              <p:cNvSpPr>
                <a:spLocks noChangeArrowheads="1"/>
              </p:cNvSpPr>
              <p:nvPr/>
            </p:nvSpPr>
            <p:spPr bwMode="auto">
              <a:xfrm>
                <a:off x="3984" y="1652"/>
                <a:ext cx="4" cy="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30" name="Rectangle 143"/>
              <p:cNvSpPr>
                <a:spLocks noChangeArrowheads="1"/>
              </p:cNvSpPr>
              <p:nvPr/>
            </p:nvSpPr>
            <p:spPr bwMode="auto">
              <a:xfrm>
                <a:off x="122" y="1665"/>
                <a:ext cx="12" cy="11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31" name="Rectangle 144"/>
              <p:cNvSpPr>
                <a:spLocks noChangeArrowheads="1"/>
              </p:cNvSpPr>
              <p:nvPr/>
            </p:nvSpPr>
            <p:spPr bwMode="auto">
              <a:xfrm>
                <a:off x="756" y="1665"/>
                <a:ext cx="11" cy="11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32" name="Rectangle 145"/>
              <p:cNvSpPr>
                <a:spLocks noChangeArrowheads="1"/>
              </p:cNvSpPr>
              <p:nvPr/>
            </p:nvSpPr>
            <p:spPr bwMode="auto">
              <a:xfrm>
                <a:off x="2291" y="1665"/>
                <a:ext cx="4" cy="11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33" name="Rectangle 146"/>
              <p:cNvSpPr>
                <a:spLocks noChangeArrowheads="1"/>
              </p:cNvSpPr>
              <p:nvPr/>
            </p:nvSpPr>
            <p:spPr bwMode="auto">
              <a:xfrm>
                <a:off x="3984" y="1665"/>
                <a:ext cx="4" cy="11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34" name="Rectangle 147"/>
              <p:cNvSpPr>
                <a:spLocks noChangeArrowheads="1"/>
              </p:cNvSpPr>
              <p:nvPr/>
            </p:nvSpPr>
            <p:spPr bwMode="auto">
              <a:xfrm>
                <a:off x="3" y="1986"/>
                <a:ext cx="82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808080"/>
                    </a:solidFill>
                    <a:effectLst/>
                    <a:latin typeface="Calibri" pitchFamily="34" charset="0"/>
                    <a:cs typeface="Arial" pitchFamily="34" charset="0"/>
                  </a:rPr>
                  <a:t>5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35" name="Rectangle 148"/>
              <p:cNvSpPr>
                <a:spLocks noChangeArrowheads="1"/>
              </p:cNvSpPr>
              <p:nvPr/>
            </p:nvSpPr>
            <p:spPr bwMode="auto">
              <a:xfrm>
                <a:off x="44" y="1986"/>
                <a:ext cx="60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80808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36" name="Rectangle 149"/>
              <p:cNvSpPr>
                <a:spLocks noChangeArrowheads="1"/>
              </p:cNvSpPr>
              <p:nvPr/>
            </p:nvSpPr>
            <p:spPr bwMode="auto">
              <a:xfrm>
                <a:off x="764" y="1791"/>
                <a:ext cx="1527" cy="292"/>
              </a:xfrm>
              <a:prstGeom prst="rect">
                <a:avLst/>
              </a:prstGeom>
              <a:solidFill>
                <a:srgbClr val="DCE6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37" name="Rectangle 150"/>
              <p:cNvSpPr>
                <a:spLocks noChangeArrowheads="1"/>
              </p:cNvSpPr>
              <p:nvPr/>
            </p:nvSpPr>
            <p:spPr bwMode="auto">
              <a:xfrm>
                <a:off x="805" y="1986"/>
                <a:ext cx="1445" cy="97"/>
              </a:xfrm>
              <a:prstGeom prst="rect">
                <a:avLst/>
              </a:prstGeom>
              <a:solidFill>
                <a:srgbClr val="DCE6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38" name="Rectangle 151"/>
              <p:cNvSpPr>
                <a:spLocks noChangeArrowheads="1"/>
              </p:cNvSpPr>
              <p:nvPr/>
            </p:nvSpPr>
            <p:spPr bwMode="auto">
              <a:xfrm>
                <a:off x="805" y="1986"/>
                <a:ext cx="233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Mode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39" name="Rectangle 152"/>
              <p:cNvSpPr>
                <a:spLocks noChangeArrowheads="1"/>
              </p:cNvSpPr>
              <p:nvPr/>
            </p:nvSpPr>
            <p:spPr bwMode="auto">
              <a:xfrm>
                <a:off x="997" y="1986"/>
                <a:ext cx="60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40" name="Rectangle 153"/>
              <p:cNvSpPr>
                <a:spLocks noChangeArrowheads="1"/>
              </p:cNvSpPr>
              <p:nvPr/>
            </p:nvSpPr>
            <p:spPr bwMode="auto">
              <a:xfrm>
                <a:off x="2295" y="1791"/>
                <a:ext cx="1689" cy="292"/>
              </a:xfrm>
              <a:prstGeom prst="rect">
                <a:avLst/>
              </a:prstGeom>
              <a:solidFill>
                <a:srgbClr val="DCE6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41" name="Rectangle 154"/>
              <p:cNvSpPr>
                <a:spLocks noChangeArrowheads="1"/>
              </p:cNvSpPr>
              <p:nvPr/>
            </p:nvSpPr>
            <p:spPr bwMode="auto">
              <a:xfrm>
                <a:off x="2336" y="1791"/>
                <a:ext cx="1607" cy="97"/>
              </a:xfrm>
              <a:prstGeom prst="rect">
                <a:avLst/>
              </a:prstGeom>
              <a:solidFill>
                <a:srgbClr val="DCE6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42" name="Rectangle 155"/>
              <p:cNvSpPr>
                <a:spLocks noChangeArrowheads="1"/>
              </p:cNvSpPr>
              <p:nvPr/>
            </p:nvSpPr>
            <p:spPr bwMode="auto">
              <a:xfrm>
                <a:off x="2336" y="1790"/>
                <a:ext cx="320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In 2011,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43" name="Rectangle 156"/>
              <p:cNvSpPr>
                <a:spLocks noChangeArrowheads="1"/>
              </p:cNvSpPr>
              <p:nvPr/>
            </p:nvSpPr>
            <p:spPr bwMode="auto">
              <a:xfrm>
                <a:off x="2616" y="1790"/>
                <a:ext cx="640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the global average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44" name="Rectangle 157"/>
              <p:cNvSpPr>
                <a:spLocks noChangeArrowheads="1"/>
              </p:cNvSpPr>
              <p:nvPr/>
            </p:nvSpPr>
            <p:spPr bwMode="auto">
              <a:xfrm>
                <a:off x="3215" y="1790"/>
                <a:ext cx="60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45" name="Rectangle 158"/>
              <p:cNvSpPr>
                <a:spLocks noChangeArrowheads="1"/>
              </p:cNvSpPr>
              <p:nvPr/>
            </p:nvSpPr>
            <p:spPr bwMode="auto">
              <a:xfrm>
                <a:off x="3233" y="1790"/>
                <a:ext cx="636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distance travelled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46" name="Rectangle 159"/>
              <p:cNvSpPr>
                <a:spLocks noChangeArrowheads="1"/>
              </p:cNvSpPr>
              <p:nvPr/>
            </p:nvSpPr>
            <p:spPr bwMode="auto">
              <a:xfrm>
                <a:off x="3830" y="1790"/>
                <a:ext cx="137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by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47" name="Rectangle 160"/>
              <p:cNvSpPr>
                <a:spLocks noChangeArrowheads="1"/>
              </p:cNvSpPr>
              <p:nvPr/>
            </p:nvSpPr>
            <p:spPr bwMode="auto">
              <a:xfrm>
                <a:off x="2336" y="1888"/>
                <a:ext cx="1607" cy="98"/>
              </a:xfrm>
              <a:prstGeom prst="rect">
                <a:avLst/>
              </a:prstGeom>
              <a:solidFill>
                <a:srgbClr val="DCE6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48" name="Rectangle 161"/>
              <p:cNvSpPr>
                <a:spLocks noChangeArrowheads="1"/>
              </p:cNvSpPr>
              <p:nvPr/>
            </p:nvSpPr>
            <p:spPr bwMode="auto">
              <a:xfrm>
                <a:off x="2336" y="1888"/>
                <a:ext cx="159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car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49" name="Rectangle 162"/>
              <p:cNvSpPr>
                <a:spLocks noChangeArrowheads="1"/>
              </p:cNvSpPr>
              <p:nvPr/>
            </p:nvSpPr>
            <p:spPr bwMode="auto">
              <a:xfrm>
                <a:off x="2454" y="1888"/>
                <a:ext cx="594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was around 40%.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50" name="Rectangle 163"/>
              <p:cNvSpPr>
                <a:spLocks noChangeArrowheads="1"/>
              </p:cNvSpPr>
              <p:nvPr/>
            </p:nvSpPr>
            <p:spPr bwMode="auto">
              <a:xfrm>
                <a:off x="3009" y="1888"/>
                <a:ext cx="60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51" name="Rectangle 164"/>
              <p:cNvSpPr>
                <a:spLocks noChangeArrowheads="1"/>
              </p:cNvSpPr>
              <p:nvPr/>
            </p:nvSpPr>
            <p:spPr bwMode="auto">
              <a:xfrm>
                <a:off x="3027" y="1888"/>
                <a:ext cx="794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Roughly 83% of freight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52" name="Rectangle 165"/>
              <p:cNvSpPr>
                <a:spLocks noChangeArrowheads="1"/>
              </p:cNvSpPr>
              <p:nvPr/>
            </p:nvSpPr>
            <p:spPr bwMode="auto">
              <a:xfrm>
                <a:off x="2336" y="1986"/>
                <a:ext cx="1607" cy="97"/>
              </a:xfrm>
              <a:prstGeom prst="rect">
                <a:avLst/>
              </a:prstGeom>
              <a:solidFill>
                <a:srgbClr val="DCE6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53" name="Rectangle 166"/>
              <p:cNvSpPr>
                <a:spLocks noChangeArrowheads="1"/>
              </p:cNvSpPr>
              <p:nvPr/>
            </p:nvSpPr>
            <p:spPr bwMode="auto">
              <a:xfrm>
                <a:off x="2336" y="1986"/>
                <a:ext cx="234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tonne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54" name="Rectangle 167"/>
              <p:cNvSpPr>
                <a:spLocks noChangeArrowheads="1"/>
              </p:cNvSpPr>
              <p:nvPr/>
            </p:nvSpPr>
            <p:spPr bwMode="auto">
              <a:xfrm>
                <a:off x="2529" y="1986"/>
                <a:ext cx="65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-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55" name="Rectangle 168"/>
              <p:cNvSpPr>
                <a:spLocks noChangeArrowheads="1"/>
              </p:cNvSpPr>
              <p:nvPr/>
            </p:nvSpPr>
            <p:spPr bwMode="auto">
              <a:xfrm>
                <a:off x="2553" y="1986"/>
                <a:ext cx="930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km is made by truck or ship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56" name="Rectangle 169"/>
              <p:cNvSpPr>
                <a:spLocks noChangeArrowheads="1"/>
              </p:cNvSpPr>
              <p:nvPr/>
            </p:nvSpPr>
            <p:spPr bwMode="auto">
              <a:xfrm>
                <a:off x="3445" y="1986"/>
                <a:ext cx="60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57" name="Rectangle 170"/>
              <p:cNvSpPr>
                <a:spLocks noChangeArrowheads="1"/>
              </p:cNvSpPr>
              <p:nvPr/>
            </p:nvSpPr>
            <p:spPr bwMode="auto">
              <a:xfrm>
                <a:off x="122" y="1779"/>
                <a:ext cx="12" cy="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58" name="Rectangle 171"/>
              <p:cNvSpPr>
                <a:spLocks noChangeArrowheads="1"/>
              </p:cNvSpPr>
              <p:nvPr/>
            </p:nvSpPr>
            <p:spPr bwMode="auto">
              <a:xfrm>
                <a:off x="756" y="1779"/>
                <a:ext cx="11" cy="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59" name="Rectangle 172"/>
              <p:cNvSpPr>
                <a:spLocks noChangeArrowheads="1"/>
              </p:cNvSpPr>
              <p:nvPr/>
            </p:nvSpPr>
            <p:spPr bwMode="auto">
              <a:xfrm>
                <a:off x="767" y="1779"/>
                <a:ext cx="1524" cy="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60" name="Rectangle 173"/>
              <p:cNvSpPr>
                <a:spLocks noChangeArrowheads="1"/>
              </p:cNvSpPr>
              <p:nvPr/>
            </p:nvSpPr>
            <p:spPr bwMode="auto">
              <a:xfrm>
                <a:off x="767" y="1783"/>
                <a:ext cx="1524" cy="9"/>
              </a:xfrm>
              <a:prstGeom prst="rect">
                <a:avLst/>
              </a:prstGeom>
              <a:solidFill>
                <a:srgbClr val="DCE6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61" name="Rectangle 174"/>
              <p:cNvSpPr>
                <a:spLocks noChangeArrowheads="1"/>
              </p:cNvSpPr>
              <p:nvPr/>
            </p:nvSpPr>
            <p:spPr bwMode="auto">
              <a:xfrm>
                <a:off x="2291" y="1779"/>
                <a:ext cx="4" cy="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62" name="Rectangle 175"/>
              <p:cNvSpPr>
                <a:spLocks noChangeArrowheads="1"/>
              </p:cNvSpPr>
              <p:nvPr/>
            </p:nvSpPr>
            <p:spPr bwMode="auto">
              <a:xfrm>
                <a:off x="2295" y="1779"/>
                <a:ext cx="1689" cy="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63" name="Rectangle 176"/>
              <p:cNvSpPr>
                <a:spLocks noChangeArrowheads="1"/>
              </p:cNvSpPr>
              <p:nvPr/>
            </p:nvSpPr>
            <p:spPr bwMode="auto">
              <a:xfrm>
                <a:off x="2295" y="1783"/>
                <a:ext cx="1689" cy="9"/>
              </a:xfrm>
              <a:prstGeom prst="rect">
                <a:avLst/>
              </a:prstGeom>
              <a:solidFill>
                <a:srgbClr val="DCE6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64" name="Rectangle 177"/>
              <p:cNvSpPr>
                <a:spLocks noChangeArrowheads="1"/>
              </p:cNvSpPr>
              <p:nvPr/>
            </p:nvSpPr>
            <p:spPr bwMode="auto">
              <a:xfrm>
                <a:off x="3984" y="1779"/>
                <a:ext cx="4" cy="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65" name="Rectangle 178"/>
              <p:cNvSpPr>
                <a:spLocks noChangeArrowheads="1"/>
              </p:cNvSpPr>
              <p:nvPr/>
            </p:nvSpPr>
            <p:spPr bwMode="auto">
              <a:xfrm>
                <a:off x="122" y="1792"/>
                <a:ext cx="12" cy="29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66" name="Rectangle 179"/>
              <p:cNvSpPr>
                <a:spLocks noChangeArrowheads="1"/>
              </p:cNvSpPr>
              <p:nvPr/>
            </p:nvSpPr>
            <p:spPr bwMode="auto">
              <a:xfrm>
                <a:off x="756" y="1792"/>
                <a:ext cx="11" cy="29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67" name="Rectangle 180"/>
              <p:cNvSpPr>
                <a:spLocks noChangeArrowheads="1"/>
              </p:cNvSpPr>
              <p:nvPr/>
            </p:nvSpPr>
            <p:spPr bwMode="auto">
              <a:xfrm>
                <a:off x="2291" y="1792"/>
                <a:ext cx="4" cy="29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68" name="Rectangle 181"/>
              <p:cNvSpPr>
                <a:spLocks noChangeArrowheads="1"/>
              </p:cNvSpPr>
              <p:nvPr/>
            </p:nvSpPr>
            <p:spPr bwMode="auto">
              <a:xfrm>
                <a:off x="3984" y="1792"/>
                <a:ext cx="4" cy="29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69" name="Rectangle 182"/>
              <p:cNvSpPr>
                <a:spLocks noChangeArrowheads="1"/>
              </p:cNvSpPr>
              <p:nvPr/>
            </p:nvSpPr>
            <p:spPr bwMode="auto">
              <a:xfrm>
                <a:off x="3" y="2193"/>
                <a:ext cx="82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808080"/>
                    </a:solidFill>
                    <a:effectLst/>
                    <a:latin typeface="Calibri" pitchFamily="34" charset="0"/>
                    <a:cs typeface="Arial" pitchFamily="34" charset="0"/>
                  </a:rPr>
                  <a:t>6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70" name="Rectangle 183"/>
              <p:cNvSpPr>
                <a:spLocks noChangeArrowheads="1"/>
              </p:cNvSpPr>
              <p:nvPr/>
            </p:nvSpPr>
            <p:spPr bwMode="auto">
              <a:xfrm>
                <a:off x="44" y="2193"/>
                <a:ext cx="60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80808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71" name="Rectangle 184"/>
              <p:cNvSpPr>
                <a:spLocks noChangeArrowheads="1"/>
              </p:cNvSpPr>
              <p:nvPr/>
            </p:nvSpPr>
            <p:spPr bwMode="auto">
              <a:xfrm>
                <a:off x="764" y="2096"/>
                <a:ext cx="1527" cy="195"/>
              </a:xfrm>
              <a:prstGeom prst="rect">
                <a:avLst/>
              </a:prstGeom>
              <a:solidFill>
                <a:srgbClr val="DCE6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72" name="Rectangle 185"/>
              <p:cNvSpPr>
                <a:spLocks noChangeArrowheads="1"/>
              </p:cNvSpPr>
              <p:nvPr/>
            </p:nvSpPr>
            <p:spPr bwMode="auto">
              <a:xfrm>
                <a:off x="805" y="2193"/>
                <a:ext cx="1445" cy="98"/>
              </a:xfrm>
              <a:prstGeom prst="rect">
                <a:avLst/>
              </a:prstGeom>
              <a:solidFill>
                <a:srgbClr val="DCE6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73" name="Rectangle 186"/>
              <p:cNvSpPr>
                <a:spLocks noChangeArrowheads="1"/>
              </p:cNvSpPr>
              <p:nvPr/>
            </p:nvSpPr>
            <p:spPr bwMode="auto">
              <a:xfrm>
                <a:off x="805" y="2193"/>
                <a:ext cx="350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Efficiency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74" name="Rectangle 187"/>
              <p:cNvSpPr>
                <a:spLocks noChangeArrowheads="1"/>
              </p:cNvSpPr>
              <p:nvPr/>
            </p:nvSpPr>
            <p:spPr bwMode="auto">
              <a:xfrm>
                <a:off x="1115" y="2193"/>
                <a:ext cx="60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75" name="Rectangle 188"/>
              <p:cNvSpPr>
                <a:spLocks noChangeArrowheads="1"/>
              </p:cNvSpPr>
              <p:nvPr/>
            </p:nvSpPr>
            <p:spPr bwMode="auto">
              <a:xfrm>
                <a:off x="2295" y="2096"/>
                <a:ext cx="1689" cy="195"/>
              </a:xfrm>
              <a:prstGeom prst="rect">
                <a:avLst/>
              </a:prstGeom>
              <a:solidFill>
                <a:srgbClr val="DCE6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76" name="Rectangle 189"/>
              <p:cNvSpPr>
                <a:spLocks noChangeArrowheads="1"/>
              </p:cNvSpPr>
              <p:nvPr/>
            </p:nvSpPr>
            <p:spPr bwMode="auto">
              <a:xfrm>
                <a:off x="2336" y="2096"/>
                <a:ext cx="1607" cy="97"/>
              </a:xfrm>
              <a:prstGeom prst="rect">
                <a:avLst/>
              </a:prstGeom>
              <a:solidFill>
                <a:srgbClr val="DCE6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77" name="Rectangle 190"/>
              <p:cNvSpPr>
                <a:spLocks noChangeArrowheads="1"/>
              </p:cNvSpPr>
              <p:nvPr/>
            </p:nvSpPr>
            <p:spPr bwMode="auto">
              <a:xfrm>
                <a:off x="2336" y="2096"/>
                <a:ext cx="201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Light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78" name="Rectangle 191"/>
              <p:cNvSpPr>
                <a:spLocks noChangeArrowheads="1"/>
              </p:cNvSpPr>
              <p:nvPr/>
            </p:nvSpPr>
            <p:spPr bwMode="auto">
              <a:xfrm>
                <a:off x="2494" y="2096"/>
                <a:ext cx="65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-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79" name="Rectangle 192"/>
              <p:cNvSpPr>
                <a:spLocks noChangeArrowheads="1"/>
              </p:cNvSpPr>
              <p:nvPr/>
            </p:nvSpPr>
            <p:spPr bwMode="auto">
              <a:xfrm>
                <a:off x="2518" y="2096"/>
                <a:ext cx="1340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duty vehicles 10 litres/100km, heavy 32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80" name="Rectangle 193"/>
              <p:cNvSpPr>
                <a:spLocks noChangeArrowheads="1"/>
              </p:cNvSpPr>
              <p:nvPr/>
            </p:nvSpPr>
            <p:spPr bwMode="auto">
              <a:xfrm>
                <a:off x="2336" y="2193"/>
                <a:ext cx="1607" cy="98"/>
              </a:xfrm>
              <a:prstGeom prst="rect">
                <a:avLst/>
              </a:prstGeom>
              <a:solidFill>
                <a:srgbClr val="DCE6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81" name="Rectangle 194"/>
              <p:cNvSpPr>
                <a:spLocks noChangeArrowheads="1"/>
              </p:cNvSpPr>
              <p:nvPr/>
            </p:nvSpPr>
            <p:spPr bwMode="auto">
              <a:xfrm>
                <a:off x="2336" y="2193"/>
                <a:ext cx="770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litres. Improving at ~ 1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82" name="Rectangle 195"/>
              <p:cNvSpPr>
                <a:spLocks noChangeArrowheads="1"/>
              </p:cNvSpPr>
              <p:nvPr/>
            </p:nvSpPr>
            <p:spPr bwMode="auto">
              <a:xfrm>
                <a:off x="3066" y="2193"/>
                <a:ext cx="65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-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83" name="Rectangle 196"/>
              <p:cNvSpPr>
                <a:spLocks noChangeArrowheads="1"/>
              </p:cNvSpPr>
              <p:nvPr/>
            </p:nvSpPr>
            <p:spPr bwMode="auto">
              <a:xfrm>
                <a:off x="3090" y="2193"/>
                <a:ext cx="254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2% pa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84" name="Rectangle 197"/>
              <p:cNvSpPr>
                <a:spLocks noChangeArrowheads="1"/>
              </p:cNvSpPr>
              <p:nvPr/>
            </p:nvSpPr>
            <p:spPr bwMode="auto">
              <a:xfrm>
                <a:off x="3305" y="2193"/>
                <a:ext cx="60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85" name="Rectangle 198"/>
              <p:cNvSpPr>
                <a:spLocks noChangeArrowheads="1"/>
              </p:cNvSpPr>
              <p:nvPr/>
            </p:nvSpPr>
            <p:spPr bwMode="auto">
              <a:xfrm>
                <a:off x="122" y="2083"/>
                <a:ext cx="12" cy="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86" name="Rectangle 199"/>
              <p:cNvSpPr>
                <a:spLocks noChangeArrowheads="1"/>
              </p:cNvSpPr>
              <p:nvPr/>
            </p:nvSpPr>
            <p:spPr bwMode="auto">
              <a:xfrm>
                <a:off x="756" y="2083"/>
                <a:ext cx="11" cy="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87" name="Rectangle 200"/>
              <p:cNvSpPr>
                <a:spLocks noChangeArrowheads="1"/>
              </p:cNvSpPr>
              <p:nvPr/>
            </p:nvSpPr>
            <p:spPr bwMode="auto">
              <a:xfrm>
                <a:off x="767" y="2083"/>
                <a:ext cx="1524" cy="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88" name="Rectangle 201"/>
              <p:cNvSpPr>
                <a:spLocks noChangeArrowheads="1"/>
              </p:cNvSpPr>
              <p:nvPr/>
            </p:nvSpPr>
            <p:spPr bwMode="auto">
              <a:xfrm>
                <a:off x="767" y="2087"/>
                <a:ext cx="1524" cy="9"/>
              </a:xfrm>
              <a:prstGeom prst="rect">
                <a:avLst/>
              </a:prstGeom>
              <a:solidFill>
                <a:srgbClr val="DCE6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89" name="Rectangle 202"/>
              <p:cNvSpPr>
                <a:spLocks noChangeArrowheads="1"/>
              </p:cNvSpPr>
              <p:nvPr/>
            </p:nvSpPr>
            <p:spPr bwMode="auto">
              <a:xfrm>
                <a:off x="2291" y="2083"/>
                <a:ext cx="4" cy="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90" name="Rectangle 203"/>
              <p:cNvSpPr>
                <a:spLocks noChangeArrowheads="1"/>
              </p:cNvSpPr>
              <p:nvPr/>
            </p:nvSpPr>
            <p:spPr bwMode="auto">
              <a:xfrm>
                <a:off x="2295" y="2083"/>
                <a:ext cx="1689" cy="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91" name="Rectangle 204"/>
              <p:cNvSpPr>
                <a:spLocks noChangeArrowheads="1"/>
              </p:cNvSpPr>
              <p:nvPr/>
            </p:nvSpPr>
            <p:spPr bwMode="auto">
              <a:xfrm>
                <a:off x="2295" y="2087"/>
                <a:ext cx="1689" cy="9"/>
              </a:xfrm>
              <a:prstGeom prst="rect">
                <a:avLst/>
              </a:prstGeom>
              <a:solidFill>
                <a:srgbClr val="DCE6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92" name="Rectangle 205"/>
              <p:cNvSpPr>
                <a:spLocks noChangeArrowheads="1"/>
              </p:cNvSpPr>
              <p:nvPr/>
            </p:nvSpPr>
            <p:spPr bwMode="auto">
              <a:xfrm>
                <a:off x="3984" y="2083"/>
                <a:ext cx="4" cy="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sp>
          <p:nvSpPr>
            <p:cNvPr id="5" name="Rectangle 207"/>
            <p:cNvSpPr>
              <a:spLocks noChangeArrowheads="1"/>
            </p:cNvSpPr>
            <p:nvPr/>
          </p:nvSpPr>
          <p:spPr bwMode="auto">
            <a:xfrm>
              <a:off x="122" y="2096"/>
              <a:ext cx="12" cy="19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Rectangle 208"/>
            <p:cNvSpPr>
              <a:spLocks noChangeArrowheads="1"/>
            </p:cNvSpPr>
            <p:nvPr/>
          </p:nvSpPr>
          <p:spPr bwMode="auto">
            <a:xfrm>
              <a:off x="756" y="2096"/>
              <a:ext cx="11" cy="19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" name="Rectangle 209"/>
            <p:cNvSpPr>
              <a:spLocks noChangeArrowheads="1"/>
            </p:cNvSpPr>
            <p:nvPr/>
          </p:nvSpPr>
          <p:spPr bwMode="auto">
            <a:xfrm>
              <a:off x="2291" y="2096"/>
              <a:ext cx="4" cy="19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" name="Rectangle 210"/>
            <p:cNvSpPr>
              <a:spLocks noChangeArrowheads="1"/>
            </p:cNvSpPr>
            <p:nvPr/>
          </p:nvSpPr>
          <p:spPr bwMode="auto">
            <a:xfrm>
              <a:off x="3984" y="2096"/>
              <a:ext cx="4" cy="19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Rectangle 211"/>
            <p:cNvSpPr>
              <a:spLocks noChangeArrowheads="1"/>
            </p:cNvSpPr>
            <p:nvPr/>
          </p:nvSpPr>
          <p:spPr bwMode="auto">
            <a:xfrm>
              <a:off x="3" y="2400"/>
              <a:ext cx="82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808080"/>
                  </a:solidFill>
                  <a:effectLst/>
                  <a:latin typeface="Calibri" pitchFamily="34" charset="0"/>
                  <a:cs typeface="Arial" pitchFamily="34" charset="0"/>
                </a:rPr>
                <a:t>7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212"/>
            <p:cNvSpPr>
              <a:spLocks noChangeArrowheads="1"/>
            </p:cNvSpPr>
            <p:nvPr/>
          </p:nvSpPr>
          <p:spPr bwMode="auto">
            <a:xfrm>
              <a:off x="44" y="2400"/>
              <a:ext cx="60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80808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213"/>
            <p:cNvSpPr>
              <a:spLocks noChangeArrowheads="1"/>
            </p:cNvSpPr>
            <p:nvPr/>
          </p:nvSpPr>
          <p:spPr bwMode="auto">
            <a:xfrm>
              <a:off x="764" y="2303"/>
              <a:ext cx="1527" cy="195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Rectangle 214"/>
            <p:cNvSpPr>
              <a:spLocks noChangeArrowheads="1"/>
            </p:cNvSpPr>
            <p:nvPr/>
          </p:nvSpPr>
          <p:spPr bwMode="auto">
            <a:xfrm>
              <a:off x="805" y="2400"/>
              <a:ext cx="1445" cy="98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Rectangle 215"/>
            <p:cNvSpPr>
              <a:spLocks noChangeArrowheads="1"/>
            </p:cNvSpPr>
            <p:nvPr/>
          </p:nvSpPr>
          <p:spPr bwMode="auto">
            <a:xfrm>
              <a:off x="805" y="2400"/>
              <a:ext cx="747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Electric and hydrogen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216"/>
            <p:cNvSpPr>
              <a:spLocks noChangeArrowheads="1"/>
            </p:cNvSpPr>
            <p:nvPr/>
          </p:nvSpPr>
          <p:spPr bwMode="auto">
            <a:xfrm>
              <a:off x="1511" y="2400"/>
              <a:ext cx="60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217"/>
            <p:cNvSpPr>
              <a:spLocks noChangeArrowheads="1"/>
            </p:cNvSpPr>
            <p:nvPr/>
          </p:nvSpPr>
          <p:spPr bwMode="auto">
            <a:xfrm>
              <a:off x="2295" y="2303"/>
              <a:ext cx="1689" cy="195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Rectangle 218"/>
            <p:cNvSpPr>
              <a:spLocks noChangeArrowheads="1"/>
            </p:cNvSpPr>
            <p:nvPr/>
          </p:nvSpPr>
          <p:spPr bwMode="auto">
            <a:xfrm>
              <a:off x="2336" y="2303"/>
              <a:ext cx="1607" cy="97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Rectangle 219"/>
            <p:cNvSpPr>
              <a:spLocks noChangeArrowheads="1"/>
            </p:cNvSpPr>
            <p:nvPr/>
          </p:nvSpPr>
          <p:spPr bwMode="auto">
            <a:xfrm>
              <a:off x="2336" y="2303"/>
              <a:ext cx="1318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In 2011 ~5% of global fleet used hybrid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220"/>
            <p:cNvSpPr>
              <a:spLocks noChangeArrowheads="1"/>
            </p:cNvSpPr>
            <p:nvPr/>
          </p:nvSpPr>
          <p:spPr bwMode="auto">
            <a:xfrm>
              <a:off x="2336" y="2400"/>
              <a:ext cx="1607" cy="98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Rectangle 221"/>
            <p:cNvSpPr>
              <a:spLocks noChangeArrowheads="1"/>
            </p:cNvSpPr>
            <p:nvPr/>
          </p:nvSpPr>
          <p:spPr bwMode="auto">
            <a:xfrm>
              <a:off x="2336" y="2400"/>
              <a:ext cx="1372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technology, very little used 100% electric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222"/>
            <p:cNvSpPr>
              <a:spLocks noChangeArrowheads="1"/>
            </p:cNvSpPr>
            <p:nvPr/>
          </p:nvSpPr>
          <p:spPr bwMode="auto">
            <a:xfrm>
              <a:off x="3668" y="2400"/>
              <a:ext cx="60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223"/>
            <p:cNvSpPr>
              <a:spLocks noChangeArrowheads="1"/>
            </p:cNvSpPr>
            <p:nvPr/>
          </p:nvSpPr>
          <p:spPr bwMode="auto">
            <a:xfrm>
              <a:off x="122" y="2291"/>
              <a:ext cx="12" cy="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Rectangle 224"/>
            <p:cNvSpPr>
              <a:spLocks noChangeArrowheads="1"/>
            </p:cNvSpPr>
            <p:nvPr/>
          </p:nvSpPr>
          <p:spPr bwMode="auto">
            <a:xfrm>
              <a:off x="756" y="2291"/>
              <a:ext cx="11" cy="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Rectangle 225"/>
            <p:cNvSpPr>
              <a:spLocks noChangeArrowheads="1"/>
            </p:cNvSpPr>
            <p:nvPr/>
          </p:nvSpPr>
          <p:spPr bwMode="auto">
            <a:xfrm>
              <a:off x="767" y="2291"/>
              <a:ext cx="1524" cy="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Rectangle 226"/>
            <p:cNvSpPr>
              <a:spLocks noChangeArrowheads="1"/>
            </p:cNvSpPr>
            <p:nvPr/>
          </p:nvSpPr>
          <p:spPr bwMode="auto">
            <a:xfrm>
              <a:off x="767" y="2295"/>
              <a:ext cx="1524" cy="8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Rectangle 227"/>
            <p:cNvSpPr>
              <a:spLocks noChangeArrowheads="1"/>
            </p:cNvSpPr>
            <p:nvPr/>
          </p:nvSpPr>
          <p:spPr bwMode="auto">
            <a:xfrm>
              <a:off x="2291" y="2291"/>
              <a:ext cx="4" cy="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Rectangle 228"/>
            <p:cNvSpPr>
              <a:spLocks noChangeArrowheads="1"/>
            </p:cNvSpPr>
            <p:nvPr/>
          </p:nvSpPr>
          <p:spPr bwMode="auto">
            <a:xfrm>
              <a:off x="2295" y="2291"/>
              <a:ext cx="1689" cy="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Rectangle 229"/>
            <p:cNvSpPr>
              <a:spLocks noChangeArrowheads="1"/>
            </p:cNvSpPr>
            <p:nvPr/>
          </p:nvSpPr>
          <p:spPr bwMode="auto">
            <a:xfrm>
              <a:off x="2295" y="2295"/>
              <a:ext cx="1689" cy="8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Rectangle 230"/>
            <p:cNvSpPr>
              <a:spLocks noChangeArrowheads="1"/>
            </p:cNvSpPr>
            <p:nvPr/>
          </p:nvSpPr>
          <p:spPr bwMode="auto">
            <a:xfrm>
              <a:off x="3984" y="2291"/>
              <a:ext cx="4" cy="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Rectangle 231"/>
            <p:cNvSpPr>
              <a:spLocks noChangeArrowheads="1"/>
            </p:cNvSpPr>
            <p:nvPr/>
          </p:nvSpPr>
          <p:spPr bwMode="auto">
            <a:xfrm>
              <a:off x="122" y="2303"/>
              <a:ext cx="12" cy="19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Rectangle 232"/>
            <p:cNvSpPr>
              <a:spLocks noChangeArrowheads="1"/>
            </p:cNvSpPr>
            <p:nvPr/>
          </p:nvSpPr>
          <p:spPr bwMode="auto">
            <a:xfrm>
              <a:off x="756" y="2303"/>
              <a:ext cx="11" cy="19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Rectangle 233"/>
            <p:cNvSpPr>
              <a:spLocks noChangeArrowheads="1"/>
            </p:cNvSpPr>
            <p:nvPr/>
          </p:nvSpPr>
          <p:spPr bwMode="auto">
            <a:xfrm>
              <a:off x="2291" y="2303"/>
              <a:ext cx="4" cy="19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4" name="Rectangle 234"/>
            <p:cNvSpPr>
              <a:spLocks noChangeArrowheads="1"/>
            </p:cNvSpPr>
            <p:nvPr/>
          </p:nvSpPr>
          <p:spPr bwMode="auto">
            <a:xfrm>
              <a:off x="3984" y="2303"/>
              <a:ext cx="4" cy="19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5" name="Rectangle 235"/>
            <p:cNvSpPr>
              <a:spLocks noChangeArrowheads="1"/>
            </p:cNvSpPr>
            <p:nvPr/>
          </p:nvSpPr>
          <p:spPr bwMode="auto">
            <a:xfrm>
              <a:off x="3" y="2607"/>
              <a:ext cx="82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808080"/>
                  </a:solidFill>
                  <a:effectLst/>
                  <a:latin typeface="Calibri" pitchFamily="34" charset="0"/>
                  <a:cs typeface="Arial" pitchFamily="34" charset="0"/>
                </a:rPr>
                <a:t>8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7" name="Rectangle 236"/>
            <p:cNvSpPr>
              <a:spLocks noChangeArrowheads="1"/>
            </p:cNvSpPr>
            <p:nvPr/>
          </p:nvSpPr>
          <p:spPr bwMode="auto">
            <a:xfrm>
              <a:off x="44" y="2607"/>
              <a:ext cx="60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80808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8" name="Rectangle 237"/>
            <p:cNvSpPr>
              <a:spLocks noChangeArrowheads="1"/>
            </p:cNvSpPr>
            <p:nvPr/>
          </p:nvSpPr>
          <p:spPr bwMode="auto">
            <a:xfrm>
              <a:off x="134" y="2511"/>
              <a:ext cx="622" cy="1512"/>
            </a:xfrm>
            <a:prstGeom prst="rect">
              <a:avLst/>
            </a:prstGeom>
            <a:solidFill>
              <a:srgbClr val="B8CC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9" name="Rectangle 238"/>
            <p:cNvSpPr>
              <a:spLocks noChangeArrowheads="1"/>
            </p:cNvSpPr>
            <p:nvPr/>
          </p:nvSpPr>
          <p:spPr bwMode="auto">
            <a:xfrm>
              <a:off x="171" y="3218"/>
              <a:ext cx="547" cy="97"/>
            </a:xfrm>
            <a:prstGeom prst="rect">
              <a:avLst/>
            </a:prstGeom>
            <a:solidFill>
              <a:srgbClr val="B8CC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0" name="Rectangle 239"/>
            <p:cNvSpPr>
              <a:spLocks noChangeArrowheads="1"/>
            </p:cNvSpPr>
            <p:nvPr/>
          </p:nvSpPr>
          <p:spPr bwMode="auto">
            <a:xfrm>
              <a:off x="171" y="3218"/>
              <a:ext cx="347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Buildings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1" name="Rectangle 240"/>
            <p:cNvSpPr>
              <a:spLocks noChangeArrowheads="1"/>
            </p:cNvSpPr>
            <p:nvPr/>
          </p:nvSpPr>
          <p:spPr bwMode="auto">
            <a:xfrm>
              <a:off x="474" y="3218"/>
              <a:ext cx="61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2" name="Rectangle 241"/>
            <p:cNvSpPr>
              <a:spLocks noChangeArrowheads="1"/>
            </p:cNvSpPr>
            <p:nvPr/>
          </p:nvSpPr>
          <p:spPr bwMode="auto">
            <a:xfrm>
              <a:off x="764" y="2511"/>
              <a:ext cx="1527" cy="194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3" name="Rectangle 242"/>
            <p:cNvSpPr>
              <a:spLocks noChangeArrowheads="1"/>
            </p:cNvSpPr>
            <p:nvPr/>
          </p:nvSpPr>
          <p:spPr bwMode="auto">
            <a:xfrm>
              <a:off x="805" y="2607"/>
              <a:ext cx="1445" cy="98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4" name="Rectangle 243"/>
            <p:cNvSpPr>
              <a:spLocks noChangeArrowheads="1"/>
            </p:cNvSpPr>
            <p:nvPr/>
          </p:nvSpPr>
          <p:spPr bwMode="auto">
            <a:xfrm>
              <a:off x="805" y="2607"/>
              <a:ext cx="441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Building size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5" name="Rectangle 244"/>
            <p:cNvSpPr>
              <a:spLocks noChangeArrowheads="1"/>
            </p:cNvSpPr>
            <p:nvPr/>
          </p:nvSpPr>
          <p:spPr bwMode="auto">
            <a:xfrm>
              <a:off x="1206" y="2607"/>
              <a:ext cx="60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6" name="Rectangle 245"/>
            <p:cNvSpPr>
              <a:spLocks noChangeArrowheads="1"/>
            </p:cNvSpPr>
            <p:nvPr/>
          </p:nvSpPr>
          <p:spPr bwMode="auto">
            <a:xfrm>
              <a:off x="2295" y="2511"/>
              <a:ext cx="1689" cy="194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7" name="Rectangle 246"/>
            <p:cNvSpPr>
              <a:spLocks noChangeArrowheads="1"/>
            </p:cNvSpPr>
            <p:nvPr/>
          </p:nvSpPr>
          <p:spPr bwMode="auto">
            <a:xfrm>
              <a:off x="2336" y="2511"/>
              <a:ext cx="1607" cy="96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8" name="Rectangle 247"/>
            <p:cNvSpPr>
              <a:spLocks noChangeArrowheads="1"/>
            </p:cNvSpPr>
            <p:nvPr/>
          </p:nvSpPr>
          <p:spPr bwMode="auto">
            <a:xfrm>
              <a:off x="2336" y="2510"/>
              <a:ext cx="1518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Average urban house floor area  92 m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9" name="Rectangle 248"/>
            <p:cNvSpPr>
              <a:spLocks noChangeArrowheads="1"/>
            </p:cNvSpPr>
            <p:nvPr/>
          </p:nvSpPr>
          <p:spPr bwMode="auto">
            <a:xfrm>
              <a:off x="3544" y="2497"/>
              <a:ext cx="57" cy="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0" name="Rectangle 249"/>
            <p:cNvSpPr>
              <a:spLocks noChangeArrowheads="1"/>
            </p:cNvSpPr>
            <p:nvPr/>
          </p:nvSpPr>
          <p:spPr bwMode="auto">
            <a:xfrm>
              <a:off x="3570" y="2510"/>
              <a:ext cx="60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1" name="Rectangle 250"/>
            <p:cNvSpPr>
              <a:spLocks noChangeArrowheads="1"/>
            </p:cNvSpPr>
            <p:nvPr/>
          </p:nvSpPr>
          <p:spPr bwMode="auto">
            <a:xfrm>
              <a:off x="3589" y="2510"/>
              <a:ext cx="169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per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2" name="Rectangle 251"/>
            <p:cNvSpPr>
              <a:spLocks noChangeArrowheads="1"/>
            </p:cNvSpPr>
            <p:nvPr/>
          </p:nvSpPr>
          <p:spPr bwMode="auto">
            <a:xfrm>
              <a:off x="2336" y="2607"/>
              <a:ext cx="1607" cy="98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3" name="Rectangle 252"/>
            <p:cNvSpPr>
              <a:spLocks noChangeArrowheads="1"/>
            </p:cNvSpPr>
            <p:nvPr/>
          </p:nvSpPr>
          <p:spPr bwMode="auto">
            <a:xfrm>
              <a:off x="2336" y="2607"/>
              <a:ext cx="1097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household: service buildings 5 m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4" name="Rectangle 253"/>
            <p:cNvSpPr>
              <a:spLocks noChangeArrowheads="1"/>
            </p:cNvSpPr>
            <p:nvPr/>
          </p:nvSpPr>
          <p:spPr bwMode="auto">
            <a:xfrm>
              <a:off x="3395" y="2594"/>
              <a:ext cx="57" cy="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5" name="Rectangle 254"/>
            <p:cNvSpPr>
              <a:spLocks noChangeArrowheads="1"/>
            </p:cNvSpPr>
            <p:nvPr/>
          </p:nvSpPr>
          <p:spPr bwMode="auto">
            <a:xfrm>
              <a:off x="3421" y="2607"/>
              <a:ext cx="367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per capita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6" name="Rectangle 255"/>
            <p:cNvSpPr>
              <a:spLocks noChangeArrowheads="1"/>
            </p:cNvSpPr>
            <p:nvPr/>
          </p:nvSpPr>
          <p:spPr bwMode="auto">
            <a:xfrm>
              <a:off x="3747" y="2607"/>
              <a:ext cx="60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7" name="Rectangle 256"/>
            <p:cNvSpPr>
              <a:spLocks noChangeArrowheads="1"/>
            </p:cNvSpPr>
            <p:nvPr/>
          </p:nvSpPr>
          <p:spPr bwMode="auto">
            <a:xfrm>
              <a:off x="122" y="2498"/>
              <a:ext cx="12" cy="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8" name="Rectangle 257"/>
            <p:cNvSpPr>
              <a:spLocks noChangeArrowheads="1"/>
            </p:cNvSpPr>
            <p:nvPr/>
          </p:nvSpPr>
          <p:spPr bwMode="auto">
            <a:xfrm>
              <a:off x="134" y="2498"/>
              <a:ext cx="622" cy="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9" name="Rectangle 258"/>
            <p:cNvSpPr>
              <a:spLocks noChangeArrowheads="1"/>
            </p:cNvSpPr>
            <p:nvPr/>
          </p:nvSpPr>
          <p:spPr bwMode="auto">
            <a:xfrm>
              <a:off x="134" y="2510"/>
              <a:ext cx="622" cy="1"/>
            </a:xfrm>
            <a:prstGeom prst="rect">
              <a:avLst/>
            </a:prstGeom>
            <a:solidFill>
              <a:srgbClr val="B8CC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0" name="Rectangle 259"/>
            <p:cNvSpPr>
              <a:spLocks noChangeArrowheads="1"/>
            </p:cNvSpPr>
            <p:nvPr/>
          </p:nvSpPr>
          <p:spPr bwMode="auto">
            <a:xfrm>
              <a:off x="756" y="2498"/>
              <a:ext cx="11" cy="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1" name="Rectangle 260"/>
            <p:cNvSpPr>
              <a:spLocks noChangeArrowheads="1"/>
            </p:cNvSpPr>
            <p:nvPr/>
          </p:nvSpPr>
          <p:spPr bwMode="auto">
            <a:xfrm>
              <a:off x="767" y="2498"/>
              <a:ext cx="1524" cy="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2" name="Rectangle 261"/>
            <p:cNvSpPr>
              <a:spLocks noChangeArrowheads="1"/>
            </p:cNvSpPr>
            <p:nvPr/>
          </p:nvSpPr>
          <p:spPr bwMode="auto">
            <a:xfrm>
              <a:off x="767" y="2502"/>
              <a:ext cx="1524" cy="9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3" name="Rectangle 262"/>
            <p:cNvSpPr>
              <a:spLocks noChangeArrowheads="1"/>
            </p:cNvSpPr>
            <p:nvPr/>
          </p:nvSpPr>
          <p:spPr bwMode="auto">
            <a:xfrm>
              <a:off x="2291" y="2498"/>
              <a:ext cx="4" cy="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4" name="Rectangle 263"/>
            <p:cNvSpPr>
              <a:spLocks noChangeArrowheads="1"/>
            </p:cNvSpPr>
            <p:nvPr/>
          </p:nvSpPr>
          <p:spPr bwMode="auto">
            <a:xfrm>
              <a:off x="2295" y="2498"/>
              <a:ext cx="1689" cy="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5" name="Rectangle 264"/>
            <p:cNvSpPr>
              <a:spLocks noChangeArrowheads="1"/>
            </p:cNvSpPr>
            <p:nvPr/>
          </p:nvSpPr>
          <p:spPr bwMode="auto">
            <a:xfrm>
              <a:off x="2295" y="2502"/>
              <a:ext cx="1689" cy="9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6" name="Rectangle 265"/>
            <p:cNvSpPr>
              <a:spLocks noChangeArrowheads="1"/>
            </p:cNvSpPr>
            <p:nvPr/>
          </p:nvSpPr>
          <p:spPr bwMode="auto">
            <a:xfrm>
              <a:off x="3984" y="2498"/>
              <a:ext cx="4" cy="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7" name="Rectangle 266"/>
            <p:cNvSpPr>
              <a:spLocks noChangeArrowheads="1"/>
            </p:cNvSpPr>
            <p:nvPr/>
          </p:nvSpPr>
          <p:spPr bwMode="auto">
            <a:xfrm>
              <a:off x="122" y="2511"/>
              <a:ext cx="12" cy="19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8" name="Rectangle 267"/>
            <p:cNvSpPr>
              <a:spLocks noChangeArrowheads="1"/>
            </p:cNvSpPr>
            <p:nvPr/>
          </p:nvSpPr>
          <p:spPr bwMode="auto">
            <a:xfrm>
              <a:off x="756" y="2511"/>
              <a:ext cx="11" cy="19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9" name="Rectangle 268"/>
            <p:cNvSpPr>
              <a:spLocks noChangeArrowheads="1"/>
            </p:cNvSpPr>
            <p:nvPr/>
          </p:nvSpPr>
          <p:spPr bwMode="auto">
            <a:xfrm>
              <a:off x="2291" y="2511"/>
              <a:ext cx="4" cy="19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0" name="Rectangle 269"/>
            <p:cNvSpPr>
              <a:spLocks noChangeArrowheads="1"/>
            </p:cNvSpPr>
            <p:nvPr/>
          </p:nvSpPr>
          <p:spPr bwMode="auto">
            <a:xfrm>
              <a:off x="3984" y="2511"/>
              <a:ext cx="4" cy="19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1" name="Rectangle 270"/>
            <p:cNvSpPr>
              <a:spLocks noChangeArrowheads="1"/>
            </p:cNvSpPr>
            <p:nvPr/>
          </p:nvSpPr>
          <p:spPr bwMode="auto">
            <a:xfrm>
              <a:off x="3" y="3010"/>
              <a:ext cx="82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808080"/>
                  </a:solidFill>
                  <a:effectLst/>
                  <a:latin typeface="Calibri" pitchFamily="34" charset="0"/>
                  <a:cs typeface="Arial" pitchFamily="34" charset="0"/>
                </a:rPr>
                <a:t>9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2" name="Rectangle 271"/>
            <p:cNvSpPr>
              <a:spLocks noChangeArrowheads="1"/>
            </p:cNvSpPr>
            <p:nvPr/>
          </p:nvSpPr>
          <p:spPr bwMode="auto">
            <a:xfrm>
              <a:off x="44" y="3010"/>
              <a:ext cx="60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80808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3" name="Rectangle 272"/>
            <p:cNvSpPr>
              <a:spLocks noChangeArrowheads="1"/>
            </p:cNvSpPr>
            <p:nvPr/>
          </p:nvSpPr>
          <p:spPr bwMode="auto">
            <a:xfrm>
              <a:off x="764" y="2718"/>
              <a:ext cx="1527" cy="391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4" name="Rectangle 273"/>
            <p:cNvSpPr>
              <a:spLocks noChangeArrowheads="1"/>
            </p:cNvSpPr>
            <p:nvPr/>
          </p:nvSpPr>
          <p:spPr bwMode="auto">
            <a:xfrm>
              <a:off x="805" y="3011"/>
              <a:ext cx="1445" cy="98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5" name="Rectangle 274"/>
            <p:cNvSpPr>
              <a:spLocks noChangeArrowheads="1"/>
            </p:cNvSpPr>
            <p:nvPr/>
          </p:nvSpPr>
          <p:spPr bwMode="auto">
            <a:xfrm>
              <a:off x="805" y="3010"/>
              <a:ext cx="1009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Temperature &amp; hot water use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6" name="Rectangle 275"/>
            <p:cNvSpPr>
              <a:spLocks noChangeArrowheads="1"/>
            </p:cNvSpPr>
            <p:nvPr/>
          </p:nvSpPr>
          <p:spPr bwMode="auto">
            <a:xfrm>
              <a:off x="1773" y="3010"/>
              <a:ext cx="60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7" name="Rectangle 276"/>
            <p:cNvSpPr>
              <a:spLocks noChangeArrowheads="1"/>
            </p:cNvSpPr>
            <p:nvPr/>
          </p:nvSpPr>
          <p:spPr bwMode="auto">
            <a:xfrm>
              <a:off x="2295" y="2718"/>
              <a:ext cx="1689" cy="391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8" name="Rectangle 277"/>
            <p:cNvSpPr>
              <a:spLocks noChangeArrowheads="1"/>
            </p:cNvSpPr>
            <p:nvPr/>
          </p:nvSpPr>
          <p:spPr bwMode="auto">
            <a:xfrm>
              <a:off x="2336" y="2718"/>
              <a:ext cx="1607" cy="97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9" name="Rectangle 278"/>
            <p:cNvSpPr>
              <a:spLocks noChangeArrowheads="1"/>
            </p:cNvSpPr>
            <p:nvPr/>
          </p:nvSpPr>
          <p:spPr bwMode="auto">
            <a:xfrm>
              <a:off x="2336" y="2718"/>
              <a:ext cx="121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18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0" name="Rectangle 279"/>
            <p:cNvSpPr>
              <a:spLocks noChangeArrowheads="1"/>
            </p:cNvSpPr>
            <p:nvPr/>
          </p:nvSpPr>
          <p:spPr bwMode="auto">
            <a:xfrm>
              <a:off x="2417" y="2704"/>
              <a:ext cx="57" cy="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1" name="Rectangle 280"/>
            <p:cNvSpPr>
              <a:spLocks noChangeArrowheads="1"/>
            </p:cNvSpPr>
            <p:nvPr/>
          </p:nvSpPr>
          <p:spPr bwMode="auto">
            <a:xfrm>
              <a:off x="2442" y="2718"/>
              <a:ext cx="60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2" name="Rectangle 281"/>
            <p:cNvSpPr>
              <a:spLocks noChangeArrowheads="1"/>
            </p:cNvSpPr>
            <p:nvPr/>
          </p:nvSpPr>
          <p:spPr bwMode="auto">
            <a:xfrm>
              <a:off x="2461" y="2718"/>
              <a:ext cx="643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C for urban and 13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3" name="Rectangle 282"/>
            <p:cNvSpPr>
              <a:spLocks noChangeArrowheads="1"/>
            </p:cNvSpPr>
            <p:nvPr/>
          </p:nvSpPr>
          <p:spPr bwMode="auto">
            <a:xfrm>
              <a:off x="3066" y="2704"/>
              <a:ext cx="70" cy="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4" name="Rectangle 283"/>
            <p:cNvSpPr>
              <a:spLocks noChangeArrowheads="1"/>
            </p:cNvSpPr>
            <p:nvPr/>
          </p:nvSpPr>
          <p:spPr bwMode="auto">
            <a:xfrm>
              <a:off x="3104" y="2718"/>
              <a:ext cx="765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C for rural residential,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5" name="Rectangle 284"/>
            <p:cNvSpPr>
              <a:spLocks noChangeArrowheads="1"/>
            </p:cNvSpPr>
            <p:nvPr/>
          </p:nvSpPr>
          <p:spPr bwMode="auto">
            <a:xfrm>
              <a:off x="2336" y="2815"/>
              <a:ext cx="1607" cy="98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6" name="Rectangle 285"/>
            <p:cNvSpPr>
              <a:spLocks noChangeArrowheads="1"/>
            </p:cNvSpPr>
            <p:nvPr/>
          </p:nvSpPr>
          <p:spPr bwMode="auto">
            <a:xfrm>
              <a:off x="2336" y="2815"/>
              <a:ext cx="121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7" name="Rectangle 286"/>
            <p:cNvSpPr>
              <a:spLocks noChangeArrowheads="1"/>
            </p:cNvSpPr>
            <p:nvPr/>
          </p:nvSpPr>
          <p:spPr bwMode="auto">
            <a:xfrm>
              <a:off x="2417" y="2801"/>
              <a:ext cx="57" cy="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8" name="Rectangle 287"/>
            <p:cNvSpPr>
              <a:spLocks noChangeArrowheads="1"/>
            </p:cNvSpPr>
            <p:nvPr/>
          </p:nvSpPr>
          <p:spPr bwMode="auto">
            <a:xfrm>
              <a:off x="2442" y="2815"/>
              <a:ext cx="339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C for non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9" name="Rectangle 288"/>
            <p:cNvSpPr>
              <a:spLocks noChangeArrowheads="1"/>
            </p:cNvSpPr>
            <p:nvPr/>
          </p:nvSpPr>
          <p:spPr bwMode="auto">
            <a:xfrm>
              <a:off x="2743" y="2815"/>
              <a:ext cx="65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0" name="Rectangle 289"/>
            <p:cNvSpPr>
              <a:spLocks noChangeArrowheads="1"/>
            </p:cNvSpPr>
            <p:nvPr/>
          </p:nvSpPr>
          <p:spPr bwMode="auto">
            <a:xfrm>
              <a:off x="2767" y="2815"/>
              <a:ext cx="1155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residential in winter. The summer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1" name="Rectangle 290"/>
            <p:cNvSpPr>
              <a:spLocks noChangeArrowheads="1"/>
            </p:cNvSpPr>
            <p:nvPr/>
          </p:nvSpPr>
          <p:spPr bwMode="auto">
            <a:xfrm>
              <a:off x="2336" y="2913"/>
              <a:ext cx="1607" cy="98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2" name="Rectangle 291"/>
            <p:cNvSpPr>
              <a:spLocks noChangeArrowheads="1"/>
            </p:cNvSpPr>
            <p:nvPr/>
          </p:nvSpPr>
          <p:spPr bwMode="auto">
            <a:xfrm>
              <a:off x="2336" y="2913"/>
              <a:ext cx="858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figures are 27, 29 and 23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3" name="Rectangle 292"/>
            <p:cNvSpPr>
              <a:spLocks noChangeArrowheads="1"/>
            </p:cNvSpPr>
            <p:nvPr/>
          </p:nvSpPr>
          <p:spPr bwMode="auto">
            <a:xfrm>
              <a:off x="3157" y="2899"/>
              <a:ext cx="57" cy="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4" name="Rectangle 293"/>
            <p:cNvSpPr>
              <a:spLocks noChangeArrowheads="1"/>
            </p:cNvSpPr>
            <p:nvPr/>
          </p:nvSpPr>
          <p:spPr bwMode="auto">
            <a:xfrm>
              <a:off x="3184" y="2913"/>
              <a:ext cx="753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C. Hot water demand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5" name="Rectangle 294"/>
            <p:cNvSpPr>
              <a:spLocks noChangeArrowheads="1"/>
            </p:cNvSpPr>
            <p:nvPr/>
          </p:nvSpPr>
          <p:spPr bwMode="auto">
            <a:xfrm>
              <a:off x="2336" y="3011"/>
              <a:ext cx="1607" cy="98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6" name="Rectangle 295"/>
            <p:cNvSpPr>
              <a:spLocks noChangeArrowheads="1"/>
            </p:cNvSpPr>
            <p:nvPr/>
          </p:nvSpPr>
          <p:spPr bwMode="auto">
            <a:xfrm>
              <a:off x="2336" y="3010"/>
              <a:ext cx="783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is 18263 litres/y/capita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7" name="Rectangle 296"/>
            <p:cNvSpPr>
              <a:spLocks noChangeArrowheads="1"/>
            </p:cNvSpPr>
            <p:nvPr/>
          </p:nvSpPr>
          <p:spPr bwMode="auto">
            <a:xfrm>
              <a:off x="3083" y="3010"/>
              <a:ext cx="60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8" name="Rectangle 297"/>
            <p:cNvSpPr>
              <a:spLocks noChangeArrowheads="1"/>
            </p:cNvSpPr>
            <p:nvPr/>
          </p:nvSpPr>
          <p:spPr bwMode="auto">
            <a:xfrm>
              <a:off x="122" y="2705"/>
              <a:ext cx="12" cy="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9" name="Rectangle 298"/>
            <p:cNvSpPr>
              <a:spLocks noChangeArrowheads="1"/>
            </p:cNvSpPr>
            <p:nvPr/>
          </p:nvSpPr>
          <p:spPr bwMode="auto">
            <a:xfrm>
              <a:off x="756" y="2705"/>
              <a:ext cx="11" cy="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0" name="Rectangle 299"/>
            <p:cNvSpPr>
              <a:spLocks noChangeArrowheads="1"/>
            </p:cNvSpPr>
            <p:nvPr/>
          </p:nvSpPr>
          <p:spPr bwMode="auto">
            <a:xfrm>
              <a:off x="767" y="2705"/>
              <a:ext cx="1524" cy="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1" name="Rectangle 300"/>
            <p:cNvSpPr>
              <a:spLocks noChangeArrowheads="1"/>
            </p:cNvSpPr>
            <p:nvPr/>
          </p:nvSpPr>
          <p:spPr bwMode="auto">
            <a:xfrm>
              <a:off x="767" y="2709"/>
              <a:ext cx="1524" cy="9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2" name="Rectangle 301"/>
            <p:cNvSpPr>
              <a:spLocks noChangeArrowheads="1"/>
            </p:cNvSpPr>
            <p:nvPr/>
          </p:nvSpPr>
          <p:spPr bwMode="auto">
            <a:xfrm>
              <a:off x="2291" y="2705"/>
              <a:ext cx="4" cy="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3" name="Rectangle 302"/>
            <p:cNvSpPr>
              <a:spLocks noChangeArrowheads="1"/>
            </p:cNvSpPr>
            <p:nvPr/>
          </p:nvSpPr>
          <p:spPr bwMode="auto">
            <a:xfrm>
              <a:off x="2295" y="2705"/>
              <a:ext cx="1689" cy="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4" name="Rectangle 303"/>
            <p:cNvSpPr>
              <a:spLocks noChangeArrowheads="1"/>
            </p:cNvSpPr>
            <p:nvPr/>
          </p:nvSpPr>
          <p:spPr bwMode="auto">
            <a:xfrm>
              <a:off x="2295" y="2709"/>
              <a:ext cx="1689" cy="9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5" name="Rectangle 304"/>
            <p:cNvSpPr>
              <a:spLocks noChangeArrowheads="1"/>
            </p:cNvSpPr>
            <p:nvPr/>
          </p:nvSpPr>
          <p:spPr bwMode="auto">
            <a:xfrm>
              <a:off x="3984" y="2705"/>
              <a:ext cx="4" cy="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6" name="Rectangle 305"/>
            <p:cNvSpPr>
              <a:spLocks noChangeArrowheads="1"/>
            </p:cNvSpPr>
            <p:nvPr/>
          </p:nvSpPr>
          <p:spPr bwMode="auto">
            <a:xfrm>
              <a:off x="122" y="2718"/>
              <a:ext cx="12" cy="3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7" name="Rectangle 306"/>
            <p:cNvSpPr>
              <a:spLocks noChangeArrowheads="1"/>
            </p:cNvSpPr>
            <p:nvPr/>
          </p:nvSpPr>
          <p:spPr bwMode="auto">
            <a:xfrm>
              <a:off x="756" y="2718"/>
              <a:ext cx="11" cy="3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8" name="Rectangle 307"/>
            <p:cNvSpPr>
              <a:spLocks noChangeArrowheads="1"/>
            </p:cNvSpPr>
            <p:nvPr/>
          </p:nvSpPr>
          <p:spPr bwMode="auto">
            <a:xfrm>
              <a:off x="2291" y="2718"/>
              <a:ext cx="4" cy="3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9" name="Rectangle 308"/>
            <p:cNvSpPr>
              <a:spLocks noChangeArrowheads="1"/>
            </p:cNvSpPr>
            <p:nvPr/>
          </p:nvSpPr>
          <p:spPr bwMode="auto">
            <a:xfrm>
              <a:off x="3984" y="2718"/>
              <a:ext cx="4" cy="3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0" name="Rectangle 309"/>
            <p:cNvSpPr>
              <a:spLocks noChangeArrowheads="1"/>
            </p:cNvSpPr>
            <p:nvPr/>
          </p:nvSpPr>
          <p:spPr bwMode="auto">
            <a:xfrm>
              <a:off x="3" y="3315"/>
              <a:ext cx="121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808080"/>
                  </a:solidFill>
                  <a:effectLst/>
                  <a:latin typeface="Calibri" pitchFamily="34" charset="0"/>
                  <a:cs typeface="Arial" pitchFamily="34" charset="0"/>
                </a:rPr>
                <a:t>10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1" name="Rectangle 310"/>
            <p:cNvSpPr>
              <a:spLocks noChangeArrowheads="1"/>
            </p:cNvSpPr>
            <p:nvPr/>
          </p:nvSpPr>
          <p:spPr bwMode="auto">
            <a:xfrm>
              <a:off x="84" y="3315"/>
              <a:ext cx="60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80808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2" name="Rectangle 311"/>
            <p:cNvSpPr>
              <a:spLocks noChangeArrowheads="1"/>
            </p:cNvSpPr>
            <p:nvPr/>
          </p:nvSpPr>
          <p:spPr bwMode="auto">
            <a:xfrm>
              <a:off x="764" y="3120"/>
              <a:ext cx="1527" cy="293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3" name="Rectangle 312"/>
            <p:cNvSpPr>
              <a:spLocks noChangeArrowheads="1"/>
            </p:cNvSpPr>
            <p:nvPr/>
          </p:nvSpPr>
          <p:spPr bwMode="auto">
            <a:xfrm>
              <a:off x="805" y="3315"/>
              <a:ext cx="1445" cy="98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4" name="Rectangle 313"/>
            <p:cNvSpPr>
              <a:spLocks noChangeArrowheads="1"/>
            </p:cNvSpPr>
            <p:nvPr/>
          </p:nvSpPr>
          <p:spPr bwMode="auto">
            <a:xfrm>
              <a:off x="805" y="3315"/>
              <a:ext cx="1121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Lighting, cooking &amp; appliance use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5" name="Rectangle 314"/>
            <p:cNvSpPr>
              <a:spLocks noChangeArrowheads="1"/>
            </p:cNvSpPr>
            <p:nvPr/>
          </p:nvSpPr>
          <p:spPr bwMode="auto">
            <a:xfrm>
              <a:off x="1888" y="3315"/>
              <a:ext cx="60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6" name="Rectangle 315"/>
            <p:cNvSpPr>
              <a:spLocks noChangeArrowheads="1"/>
            </p:cNvSpPr>
            <p:nvPr/>
          </p:nvSpPr>
          <p:spPr bwMode="auto">
            <a:xfrm>
              <a:off x="2295" y="3120"/>
              <a:ext cx="1689" cy="293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7" name="Rectangle 316"/>
            <p:cNvSpPr>
              <a:spLocks noChangeArrowheads="1"/>
            </p:cNvSpPr>
            <p:nvPr/>
          </p:nvSpPr>
          <p:spPr bwMode="auto">
            <a:xfrm>
              <a:off x="2336" y="3120"/>
              <a:ext cx="1607" cy="98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8" name="Rectangle 317"/>
            <p:cNvSpPr>
              <a:spLocks noChangeArrowheads="1"/>
            </p:cNvSpPr>
            <p:nvPr/>
          </p:nvSpPr>
          <p:spPr bwMode="auto">
            <a:xfrm>
              <a:off x="2336" y="3120"/>
              <a:ext cx="684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Average household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9" name="Rectangle 318"/>
            <p:cNvSpPr>
              <a:spLocks noChangeArrowheads="1"/>
            </p:cNvSpPr>
            <p:nvPr/>
          </p:nvSpPr>
          <p:spPr bwMode="auto">
            <a:xfrm>
              <a:off x="2979" y="3120"/>
              <a:ext cx="84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h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0" name="Rectangle 319"/>
            <p:cNvSpPr>
              <a:spLocks noChangeArrowheads="1"/>
            </p:cNvSpPr>
            <p:nvPr/>
          </p:nvSpPr>
          <p:spPr bwMode="auto">
            <a:xfrm>
              <a:off x="3021" y="3120"/>
              <a:ext cx="766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as 1 fridge, 0.8 clothes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1" name="Rectangle 320"/>
            <p:cNvSpPr>
              <a:spLocks noChangeArrowheads="1"/>
            </p:cNvSpPr>
            <p:nvPr/>
          </p:nvSpPr>
          <p:spPr bwMode="auto">
            <a:xfrm>
              <a:off x="3750" y="3120"/>
              <a:ext cx="65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2" name="Rectangle 321"/>
            <p:cNvSpPr>
              <a:spLocks noChangeArrowheads="1"/>
            </p:cNvSpPr>
            <p:nvPr/>
          </p:nvSpPr>
          <p:spPr bwMode="auto">
            <a:xfrm>
              <a:off x="2336" y="3218"/>
              <a:ext cx="1607" cy="97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13" name="Rectangle 322"/>
            <p:cNvSpPr>
              <a:spLocks noChangeArrowheads="1"/>
            </p:cNvSpPr>
            <p:nvPr/>
          </p:nvSpPr>
          <p:spPr bwMode="auto">
            <a:xfrm>
              <a:off x="2336" y="3218"/>
              <a:ext cx="1633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washers, 0.3 dishwashers, 0.3 clothes dryers, 1.6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4" name="Rectangle 323"/>
            <p:cNvSpPr>
              <a:spLocks noChangeArrowheads="1"/>
            </p:cNvSpPr>
            <p:nvPr/>
          </p:nvSpPr>
          <p:spPr bwMode="auto">
            <a:xfrm>
              <a:off x="2336" y="3315"/>
              <a:ext cx="1607" cy="98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15" name="Rectangle 324"/>
            <p:cNvSpPr>
              <a:spLocks noChangeArrowheads="1"/>
            </p:cNvSpPr>
            <p:nvPr/>
          </p:nvSpPr>
          <p:spPr bwMode="auto">
            <a:xfrm>
              <a:off x="2336" y="3315"/>
              <a:ext cx="731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TVs and 20 lightbulbs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6" name="Rectangle 325"/>
            <p:cNvSpPr>
              <a:spLocks noChangeArrowheads="1"/>
            </p:cNvSpPr>
            <p:nvPr/>
          </p:nvSpPr>
          <p:spPr bwMode="auto">
            <a:xfrm>
              <a:off x="3028" y="3315"/>
              <a:ext cx="60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7" name="Rectangle 326"/>
            <p:cNvSpPr>
              <a:spLocks noChangeArrowheads="1"/>
            </p:cNvSpPr>
            <p:nvPr/>
          </p:nvSpPr>
          <p:spPr bwMode="auto">
            <a:xfrm>
              <a:off x="122" y="3109"/>
              <a:ext cx="12" cy="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18" name="Rectangle 327"/>
            <p:cNvSpPr>
              <a:spLocks noChangeArrowheads="1"/>
            </p:cNvSpPr>
            <p:nvPr/>
          </p:nvSpPr>
          <p:spPr bwMode="auto">
            <a:xfrm>
              <a:off x="756" y="3109"/>
              <a:ext cx="11" cy="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19" name="Rectangle 328"/>
            <p:cNvSpPr>
              <a:spLocks noChangeArrowheads="1"/>
            </p:cNvSpPr>
            <p:nvPr/>
          </p:nvSpPr>
          <p:spPr bwMode="auto">
            <a:xfrm>
              <a:off x="767" y="3109"/>
              <a:ext cx="1524" cy="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20" name="Rectangle 329"/>
            <p:cNvSpPr>
              <a:spLocks noChangeArrowheads="1"/>
            </p:cNvSpPr>
            <p:nvPr/>
          </p:nvSpPr>
          <p:spPr bwMode="auto">
            <a:xfrm>
              <a:off x="767" y="3112"/>
              <a:ext cx="1524" cy="9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21" name="Rectangle 330"/>
            <p:cNvSpPr>
              <a:spLocks noChangeArrowheads="1"/>
            </p:cNvSpPr>
            <p:nvPr/>
          </p:nvSpPr>
          <p:spPr bwMode="auto">
            <a:xfrm>
              <a:off x="2291" y="3109"/>
              <a:ext cx="4" cy="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22" name="Rectangle 331"/>
            <p:cNvSpPr>
              <a:spLocks noChangeArrowheads="1"/>
            </p:cNvSpPr>
            <p:nvPr/>
          </p:nvSpPr>
          <p:spPr bwMode="auto">
            <a:xfrm>
              <a:off x="2295" y="3109"/>
              <a:ext cx="1689" cy="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23" name="Rectangle 332"/>
            <p:cNvSpPr>
              <a:spLocks noChangeArrowheads="1"/>
            </p:cNvSpPr>
            <p:nvPr/>
          </p:nvSpPr>
          <p:spPr bwMode="auto">
            <a:xfrm>
              <a:off x="2295" y="3112"/>
              <a:ext cx="1689" cy="9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24" name="Rectangle 333"/>
            <p:cNvSpPr>
              <a:spLocks noChangeArrowheads="1"/>
            </p:cNvSpPr>
            <p:nvPr/>
          </p:nvSpPr>
          <p:spPr bwMode="auto">
            <a:xfrm>
              <a:off x="3984" y="3109"/>
              <a:ext cx="4" cy="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25" name="Rectangle 334"/>
            <p:cNvSpPr>
              <a:spLocks noChangeArrowheads="1"/>
            </p:cNvSpPr>
            <p:nvPr/>
          </p:nvSpPr>
          <p:spPr bwMode="auto">
            <a:xfrm>
              <a:off x="122" y="3121"/>
              <a:ext cx="12" cy="29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26" name="Rectangle 335"/>
            <p:cNvSpPr>
              <a:spLocks noChangeArrowheads="1"/>
            </p:cNvSpPr>
            <p:nvPr/>
          </p:nvSpPr>
          <p:spPr bwMode="auto">
            <a:xfrm>
              <a:off x="756" y="3121"/>
              <a:ext cx="11" cy="29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27" name="Rectangle 336"/>
            <p:cNvSpPr>
              <a:spLocks noChangeArrowheads="1"/>
            </p:cNvSpPr>
            <p:nvPr/>
          </p:nvSpPr>
          <p:spPr bwMode="auto">
            <a:xfrm>
              <a:off x="2291" y="3121"/>
              <a:ext cx="4" cy="29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28" name="Rectangle 337"/>
            <p:cNvSpPr>
              <a:spLocks noChangeArrowheads="1"/>
            </p:cNvSpPr>
            <p:nvPr/>
          </p:nvSpPr>
          <p:spPr bwMode="auto">
            <a:xfrm>
              <a:off x="3984" y="3121"/>
              <a:ext cx="4" cy="29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29" name="Rectangle 338"/>
            <p:cNvSpPr>
              <a:spLocks noChangeArrowheads="1"/>
            </p:cNvSpPr>
            <p:nvPr/>
          </p:nvSpPr>
          <p:spPr bwMode="auto">
            <a:xfrm>
              <a:off x="3" y="3522"/>
              <a:ext cx="121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808080"/>
                  </a:solidFill>
                  <a:effectLst/>
                  <a:latin typeface="Calibri" pitchFamily="34" charset="0"/>
                  <a:cs typeface="Arial" pitchFamily="34" charset="0"/>
                </a:rPr>
                <a:t>11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0" name="Rectangle 339"/>
            <p:cNvSpPr>
              <a:spLocks noChangeArrowheads="1"/>
            </p:cNvSpPr>
            <p:nvPr/>
          </p:nvSpPr>
          <p:spPr bwMode="auto">
            <a:xfrm>
              <a:off x="84" y="3522"/>
              <a:ext cx="60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80808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1" name="Rectangle 340"/>
            <p:cNvSpPr>
              <a:spLocks noChangeArrowheads="1"/>
            </p:cNvSpPr>
            <p:nvPr/>
          </p:nvSpPr>
          <p:spPr bwMode="auto">
            <a:xfrm>
              <a:off x="764" y="3425"/>
              <a:ext cx="1527" cy="195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2" name="Rectangle 341"/>
            <p:cNvSpPr>
              <a:spLocks noChangeArrowheads="1"/>
            </p:cNvSpPr>
            <p:nvPr/>
          </p:nvSpPr>
          <p:spPr bwMode="auto">
            <a:xfrm>
              <a:off x="805" y="3522"/>
              <a:ext cx="1445" cy="98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3" name="Rectangle 342"/>
            <p:cNvSpPr>
              <a:spLocks noChangeArrowheads="1"/>
            </p:cNvSpPr>
            <p:nvPr/>
          </p:nvSpPr>
          <p:spPr bwMode="auto">
            <a:xfrm>
              <a:off x="805" y="3522"/>
              <a:ext cx="638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Building insulation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4" name="Rectangle 343"/>
            <p:cNvSpPr>
              <a:spLocks noChangeArrowheads="1"/>
            </p:cNvSpPr>
            <p:nvPr/>
          </p:nvSpPr>
          <p:spPr bwMode="auto">
            <a:xfrm>
              <a:off x="1405" y="3522"/>
              <a:ext cx="60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5" name="Rectangle 344"/>
            <p:cNvSpPr>
              <a:spLocks noChangeArrowheads="1"/>
            </p:cNvSpPr>
            <p:nvPr/>
          </p:nvSpPr>
          <p:spPr bwMode="auto">
            <a:xfrm>
              <a:off x="2295" y="3425"/>
              <a:ext cx="1689" cy="195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6" name="Rectangle 345"/>
            <p:cNvSpPr>
              <a:spLocks noChangeArrowheads="1"/>
            </p:cNvSpPr>
            <p:nvPr/>
          </p:nvSpPr>
          <p:spPr bwMode="auto">
            <a:xfrm>
              <a:off x="2336" y="3425"/>
              <a:ext cx="1607" cy="97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7" name="Rectangle 346"/>
            <p:cNvSpPr>
              <a:spLocks noChangeArrowheads="1"/>
            </p:cNvSpPr>
            <p:nvPr/>
          </p:nvSpPr>
          <p:spPr bwMode="auto">
            <a:xfrm>
              <a:off x="2336" y="3425"/>
              <a:ext cx="1549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Average heat loss coefficient of buildings is 15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8" name="Rectangle 347"/>
            <p:cNvSpPr>
              <a:spLocks noChangeArrowheads="1"/>
            </p:cNvSpPr>
            <p:nvPr/>
          </p:nvSpPr>
          <p:spPr bwMode="auto">
            <a:xfrm>
              <a:off x="2336" y="3522"/>
              <a:ext cx="1607" cy="98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9" name="Rectangle 348"/>
            <p:cNvSpPr>
              <a:spLocks noChangeArrowheads="1"/>
            </p:cNvSpPr>
            <p:nvPr/>
          </p:nvSpPr>
          <p:spPr bwMode="auto">
            <a:xfrm>
              <a:off x="2336" y="3522"/>
              <a:ext cx="342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GW/Mha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0" name="Rectangle 349"/>
            <p:cNvSpPr>
              <a:spLocks noChangeArrowheads="1"/>
            </p:cNvSpPr>
            <p:nvPr/>
          </p:nvSpPr>
          <p:spPr bwMode="auto">
            <a:xfrm>
              <a:off x="2636" y="3509"/>
              <a:ext cx="57" cy="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1" name="Rectangle 350"/>
            <p:cNvSpPr>
              <a:spLocks noChangeArrowheads="1"/>
            </p:cNvSpPr>
            <p:nvPr/>
          </p:nvSpPr>
          <p:spPr bwMode="auto">
            <a:xfrm>
              <a:off x="2663" y="3522"/>
              <a:ext cx="84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C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2" name="Rectangle 351"/>
            <p:cNvSpPr>
              <a:spLocks noChangeArrowheads="1"/>
            </p:cNvSpPr>
            <p:nvPr/>
          </p:nvSpPr>
          <p:spPr bwMode="auto">
            <a:xfrm>
              <a:off x="2706" y="3522"/>
              <a:ext cx="60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3" name="Rectangle 352"/>
            <p:cNvSpPr>
              <a:spLocks noChangeArrowheads="1"/>
            </p:cNvSpPr>
            <p:nvPr/>
          </p:nvSpPr>
          <p:spPr bwMode="auto">
            <a:xfrm>
              <a:off x="122" y="3413"/>
              <a:ext cx="12" cy="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44" name="Rectangle 353"/>
            <p:cNvSpPr>
              <a:spLocks noChangeArrowheads="1"/>
            </p:cNvSpPr>
            <p:nvPr/>
          </p:nvSpPr>
          <p:spPr bwMode="auto">
            <a:xfrm>
              <a:off x="756" y="3413"/>
              <a:ext cx="11" cy="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45" name="Rectangle 354"/>
            <p:cNvSpPr>
              <a:spLocks noChangeArrowheads="1"/>
            </p:cNvSpPr>
            <p:nvPr/>
          </p:nvSpPr>
          <p:spPr bwMode="auto">
            <a:xfrm>
              <a:off x="767" y="3413"/>
              <a:ext cx="1524" cy="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46" name="Rectangle 355"/>
            <p:cNvSpPr>
              <a:spLocks noChangeArrowheads="1"/>
            </p:cNvSpPr>
            <p:nvPr/>
          </p:nvSpPr>
          <p:spPr bwMode="auto">
            <a:xfrm>
              <a:off x="767" y="3417"/>
              <a:ext cx="1524" cy="8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47" name="Rectangle 356"/>
            <p:cNvSpPr>
              <a:spLocks noChangeArrowheads="1"/>
            </p:cNvSpPr>
            <p:nvPr/>
          </p:nvSpPr>
          <p:spPr bwMode="auto">
            <a:xfrm>
              <a:off x="2291" y="3413"/>
              <a:ext cx="4" cy="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48" name="Rectangle 357"/>
            <p:cNvSpPr>
              <a:spLocks noChangeArrowheads="1"/>
            </p:cNvSpPr>
            <p:nvPr/>
          </p:nvSpPr>
          <p:spPr bwMode="auto">
            <a:xfrm>
              <a:off x="2295" y="3413"/>
              <a:ext cx="1689" cy="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49" name="Rectangle 358"/>
            <p:cNvSpPr>
              <a:spLocks noChangeArrowheads="1"/>
            </p:cNvSpPr>
            <p:nvPr/>
          </p:nvSpPr>
          <p:spPr bwMode="auto">
            <a:xfrm>
              <a:off x="2295" y="3417"/>
              <a:ext cx="1689" cy="8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50" name="Rectangle 359"/>
            <p:cNvSpPr>
              <a:spLocks noChangeArrowheads="1"/>
            </p:cNvSpPr>
            <p:nvPr/>
          </p:nvSpPr>
          <p:spPr bwMode="auto">
            <a:xfrm>
              <a:off x="3984" y="3413"/>
              <a:ext cx="4" cy="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51" name="Rectangle 360"/>
            <p:cNvSpPr>
              <a:spLocks noChangeArrowheads="1"/>
            </p:cNvSpPr>
            <p:nvPr/>
          </p:nvSpPr>
          <p:spPr bwMode="auto">
            <a:xfrm>
              <a:off x="122" y="3425"/>
              <a:ext cx="12" cy="19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52" name="Rectangle 361"/>
            <p:cNvSpPr>
              <a:spLocks noChangeArrowheads="1"/>
            </p:cNvSpPr>
            <p:nvPr/>
          </p:nvSpPr>
          <p:spPr bwMode="auto">
            <a:xfrm>
              <a:off x="756" y="3425"/>
              <a:ext cx="11" cy="19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53" name="Rectangle 362"/>
            <p:cNvSpPr>
              <a:spLocks noChangeArrowheads="1"/>
            </p:cNvSpPr>
            <p:nvPr/>
          </p:nvSpPr>
          <p:spPr bwMode="auto">
            <a:xfrm>
              <a:off x="2291" y="3425"/>
              <a:ext cx="4" cy="19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54" name="Rectangle 363"/>
            <p:cNvSpPr>
              <a:spLocks noChangeArrowheads="1"/>
            </p:cNvSpPr>
            <p:nvPr/>
          </p:nvSpPr>
          <p:spPr bwMode="auto">
            <a:xfrm>
              <a:off x="3984" y="3425"/>
              <a:ext cx="4" cy="19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55" name="Rectangle 364"/>
            <p:cNvSpPr>
              <a:spLocks noChangeArrowheads="1"/>
            </p:cNvSpPr>
            <p:nvPr/>
          </p:nvSpPr>
          <p:spPr bwMode="auto">
            <a:xfrm>
              <a:off x="3" y="3925"/>
              <a:ext cx="121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808080"/>
                  </a:solidFill>
                  <a:effectLst/>
                  <a:latin typeface="Calibri" pitchFamily="34" charset="0"/>
                  <a:cs typeface="Arial" pitchFamily="34" charset="0"/>
                </a:rPr>
                <a:t>12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6" name="Rectangle 365"/>
            <p:cNvSpPr>
              <a:spLocks noChangeArrowheads="1"/>
            </p:cNvSpPr>
            <p:nvPr/>
          </p:nvSpPr>
          <p:spPr bwMode="auto">
            <a:xfrm>
              <a:off x="84" y="3925"/>
              <a:ext cx="60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80808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7" name="Rectangle 366"/>
            <p:cNvSpPr>
              <a:spLocks noChangeArrowheads="1"/>
            </p:cNvSpPr>
            <p:nvPr/>
          </p:nvSpPr>
          <p:spPr bwMode="auto">
            <a:xfrm>
              <a:off x="764" y="3633"/>
              <a:ext cx="1527" cy="390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58" name="Rectangle 367"/>
            <p:cNvSpPr>
              <a:spLocks noChangeArrowheads="1"/>
            </p:cNvSpPr>
            <p:nvPr/>
          </p:nvSpPr>
          <p:spPr bwMode="auto">
            <a:xfrm>
              <a:off x="805" y="3925"/>
              <a:ext cx="1445" cy="98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59" name="Rectangle 368"/>
            <p:cNvSpPr>
              <a:spLocks noChangeArrowheads="1"/>
            </p:cNvSpPr>
            <p:nvPr/>
          </p:nvSpPr>
          <p:spPr bwMode="auto">
            <a:xfrm>
              <a:off x="805" y="3925"/>
              <a:ext cx="507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Temperature,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0" name="Rectangle 369"/>
            <p:cNvSpPr>
              <a:spLocks noChangeArrowheads="1"/>
            </p:cNvSpPr>
            <p:nvPr/>
          </p:nvSpPr>
          <p:spPr bwMode="auto">
            <a:xfrm>
              <a:off x="1269" y="3925"/>
              <a:ext cx="1003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cooking &amp; lighting technology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1" name="Rectangle 370"/>
            <p:cNvSpPr>
              <a:spLocks noChangeArrowheads="1"/>
            </p:cNvSpPr>
            <p:nvPr/>
          </p:nvSpPr>
          <p:spPr bwMode="auto">
            <a:xfrm>
              <a:off x="2234" y="3925"/>
              <a:ext cx="60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2" name="Rectangle 371"/>
            <p:cNvSpPr>
              <a:spLocks noChangeArrowheads="1"/>
            </p:cNvSpPr>
            <p:nvPr/>
          </p:nvSpPr>
          <p:spPr bwMode="auto">
            <a:xfrm>
              <a:off x="2295" y="3633"/>
              <a:ext cx="1689" cy="390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63" name="Rectangle 372"/>
            <p:cNvSpPr>
              <a:spLocks noChangeArrowheads="1"/>
            </p:cNvSpPr>
            <p:nvPr/>
          </p:nvSpPr>
          <p:spPr bwMode="auto">
            <a:xfrm>
              <a:off x="2336" y="3633"/>
              <a:ext cx="1607" cy="97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64" name="Rectangle 373"/>
            <p:cNvSpPr>
              <a:spLocks noChangeArrowheads="1"/>
            </p:cNvSpPr>
            <p:nvPr/>
          </p:nvSpPr>
          <p:spPr bwMode="auto">
            <a:xfrm>
              <a:off x="2336" y="3632"/>
              <a:ext cx="1621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Heating technology is 2% solid boiler, 14% liquid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5" name="Rectangle 374"/>
            <p:cNvSpPr>
              <a:spLocks noChangeArrowheads="1"/>
            </p:cNvSpPr>
            <p:nvPr/>
          </p:nvSpPr>
          <p:spPr bwMode="auto">
            <a:xfrm>
              <a:off x="2336" y="3730"/>
              <a:ext cx="1607" cy="97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66" name="Rectangle 375"/>
            <p:cNvSpPr>
              <a:spLocks noChangeArrowheads="1"/>
            </p:cNvSpPr>
            <p:nvPr/>
          </p:nvSpPr>
          <p:spPr bwMode="auto">
            <a:xfrm>
              <a:off x="2336" y="3729"/>
              <a:ext cx="1427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boiler, 55% gas boiler, 2% heat pumps, 8%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7" name="Rectangle 376"/>
            <p:cNvSpPr>
              <a:spLocks noChangeArrowheads="1"/>
            </p:cNvSpPr>
            <p:nvPr/>
          </p:nvSpPr>
          <p:spPr bwMode="auto">
            <a:xfrm>
              <a:off x="2336" y="3827"/>
              <a:ext cx="1607" cy="98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68" name="Rectangle 377"/>
            <p:cNvSpPr>
              <a:spLocks noChangeArrowheads="1"/>
            </p:cNvSpPr>
            <p:nvPr/>
          </p:nvSpPr>
          <p:spPr bwMode="auto">
            <a:xfrm>
              <a:off x="2336" y="3827"/>
              <a:ext cx="1506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electric heater, 0% solar, 2% micro CHP, 17%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9" name="Rectangle 378"/>
            <p:cNvSpPr>
              <a:spLocks noChangeArrowheads="1"/>
            </p:cNvSpPr>
            <p:nvPr/>
          </p:nvSpPr>
          <p:spPr bwMode="auto">
            <a:xfrm>
              <a:off x="2336" y="3925"/>
              <a:ext cx="1607" cy="98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70" name="Rectangle 379"/>
            <p:cNvSpPr>
              <a:spLocks noChangeArrowheads="1"/>
            </p:cNvSpPr>
            <p:nvPr/>
          </p:nvSpPr>
          <p:spPr bwMode="auto">
            <a:xfrm>
              <a:off x="2336" y="3925"/>
              <a:ext cx="1601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district heating. Lighting: 72% incandescent, 3%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1" name="Rectangle 380"/>
            <p:cNvSpPr>
              <a:spLocks noChangeArrowheads="1"/>
            </p:cNvSpPr>
            <p:nvPr/>
          </p:nvSpPr>
          <p:spPr bwMode="auto">
            <a:xfrm>
              <a:off x="122" y="3620"/>
              <a:ext cx="12" cy="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72" name="Rectangle 381"/>
            <p:cNvSpPr>
              <a:spLocks noChangeArrowheads="1"/>
            </p:cNvSpPr>
            <p:nvPr/>
          </p:nvSpPr>
          <p:spPr bwMode="auto">
            <a:xfrm>
              <a:off x="756" y="3620"/>
              <a:ext cx="11" cy="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73" name="Rectangle 382"/>
            <p:cNvSpPr>
              <a:spLocks noChangeArrowheads="1"/>
            </p:cNvSpPr>
            <p:nvPr/>
          </p:nvSpPr>
          <p:spPr bwMode="auto">
            <a:xfrm>
              <a:off x="767" y="3620"/>
              <a:ext cx="1524" cy="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74" name="Rectangle 383"/>
            <p:cNvSpPr>
              <a:spLocks noChangeArrowheads="1"/>
            </p:cNvSpPr>
            <p:nvPr/>
          </p:nvSpPr>
          <p:spPr bwMode="auto">
            <a:xfrm>
              <a:off x="767" y="3624"/>
              <a:ext cx="1524" cy="9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75" name="Rectangle 384"/>
            <p:cNvSpPr>
              <a:spLocks noChangeArrowheads="1"/>
            </p:cNvSpPr>
            <p:nvPr/>
          </p:nvSpPr>
          <p:spPr bwMode="auto">
            <a:xfrm>
              <a:off x="2291" y="3620"/>
              <a:ext cx="4" cy="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76" name="Rectangle 385"/>
            <p:cNvSpPr>
              <a:spLocks noChangeArrowheads="1"/>
            </p:cNvSpPr>
            <p:nvPr/>
          </p:nvSpPr>
          <p:spPr bwMode="auto">
            <a:xfrm>
              <a:off x="2295" y="3620"/>
              <a:ext cx="1689" cy="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77" name="Rectangle 386"/>
            <p:cNvSpPr>
              <a:spLocks noChangeArrowheads="1"/>
            </p:cNvSpPr>
            <p:nvPr/>
          </p:nvSpPr>
          <p:spPr bwMode="auto">
            <a:xfrm>
              <a:off x="2295" y="3624"/>
              <a:ext cx="1689" cy="9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78" name="Rectangle 387"/>
            <p:cNvSpPr>
              <a:spLocks noChangeArrowheads="1"/>
            </p:cNvSpPr>
            <p:nvPr/>
          </p:nvSpPr>
          <p:spPr bwMode="auto">
            <a:xfrm>
              <a:off x="3984" y="3620"/>
              <a:ext cx="4" cy="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79" name="Rectangle 388"/>
            <p:cNvSpPr>
              <a:spLocks noChangeArrowheads="1"/>
            </p:cNvSpPr>
            <p:nvPr/>
          </p:nvSpPr>
          <p:spPr bwMode="auto">
            <a:xfrm>
              <a:off x="122" y="3633"/>
              <a:ext cx="12" cy="39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80" name="Rectangle 389"/>
            <p:cNvSpPr>
              <a:spLocks noChangeArrowheads="1"/>
            </p:cNvSpPr>
            <p:nvPr/>
          </p:nvSpPr>
          <p:spPr bwMode="auto">
            <a:xfrm>
              <a:off x="122" y="4023"/>
              <a:ext cx="12" cy="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81" name="Rectangle 390"/>
            <p:cNvSpPr>
              <a:spLocks noChangeArrowheads="1"/>
            </p:cNvSpPr>
            <p:nvPr/>
          </p:nvSpPr>
          <p:spPr bwMode="auto">
            <a:xfrm>
              <a:off x="122" y="4023"/>
              <a:ext cx="12" cy="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82" name="Rectangle 391"/>
            <p:cNvSpPr>
              <a:spLocks noChangeArrowheads="1"/>
            </p:cNvSpPr>
            <p:nvPr/>
          </p:nvSpPr>
          <p:spPr bwMode="auto">
            <a:xfrm>
              <a:off x="134" y="4023"/>
              <a:ext cx="622" cy="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83" name="Rectangle 392"/>
            <p:cNvSpPr>
              <a:spLocks noChangeArrowheads="1"/>
            </p:cNvSpPr>
            <p:nvPr/>
          </p:nvSpPr>
          <p:spPr bwMode="auto">
            <a:xfrm>
              <a:off x="756" y="3633"/>
              <a:ext cx="11" cy="39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84" name="Rectangle 393"/>
            <p:cNvSpPr>
              <a:spLocks noChangeArrowheads="1"/>
            </p:cNvSpPr>
            <p:nvPr/>
          </p:nvSpPr>
          <p:spPr bwMode="auto">
            <a:xfrm>
              <a:off x="756" y="4023"/>
              <a:ext cx="11" cy="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85" name="Rectangle 394"/>
            <p:cNvSpPr>
              <a:spLocks noChangeArrowheads="1"/>
            </p:cNvSpPr>
            <p:nvPr/>
          </p:nvSpPr>
          <p:spPr bwMode="auto">
            <a:xfrm>
              <a:off x="756" y="4023"/>
              <a:ext cx="11" cy="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86" name="Rectangle 395"/>
            <p:cNvSpPr>
              <a:spLocks noChangeArrowheads="1"/>
            </p:cNvSpPr>
            <p:nvPr/>
          </p:nvSpPr>
          <p:spPr bwMode="auto">
            <a:xfrm>
              <a:off x="767" y="4023"/>
              <a:ext cx="1524" cy="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87" name="Rectangle 396"/>
            <p:cNvSpPr>
              <a:spLocks noChangeArrowheads="1"/>
            </p:cNvSpPr>
            <p:nvPr/>
          </p:nvSpPr>
          <p:spPr bwMode="auto">
            <a:xfrm>
              <a:off x="2291" y="3633"/>
              <a:ext cx="4" cy="39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88" name="Rectangle 397"/>
            <p:cNvSpPr>
              <a:spLocks noChangeArrowheads="1"/>
            </p:cNvSpPr>
            <p:nvPr/>
          </p:nvSpPr>
          <p:spPr bwMode="auto">
            <a:xfrm>
              <a:off x="2291" y="4023"/>
              <a:ext cx="4" cy="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89" name="Rectangle 398"/>
            <p:cNvSpPr>
              <a:spLocks noChangeArrowheads="1"/>
            </p:cNvSpPr>
            <p:nvPr/>
          </p:nvSpPr>
          <p:spPr bwMode="auto">
            <a:xfrm>
              <a:off x="2295" y="4023"/>
              <a:ext cx="1689" cy="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90" name="Rectangle 399"/>
            <p:cNvSpPr>
              <a:spLocks noChangeArrowheads="1"/>
            </p:cNvSpPr>
            <p:nvPr/>
          </p:nvSpPr>
          <p:spPr bwMode="auto">
            <a:xfrm>
              <a:off x="3984" y="3633"/>
              <a:ext cx="4" cy="39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91" name="Rectangle 400"/>
            <p:cNvSpPr>
              <a:spLocks noChangeArrowheads="1"/>
            </p:cNvSpPr>
            <p:nvPr/>
          </p:nvSpPr>
          <p:spPr bwMode="auto">
            <a:xfrm>
              <a:off x="3984" y="4023"/>
              <a:ext cx="4" cy="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92" name="Rectangle 401"/>
            <p:cNvSpPr>
              <a:spLocks noChangeArrowheads="1"/>
            </p:cNvSpPr>
            <p:nvPr/>
          </p:nvSpPr>
          <p:spPr bwMode="auto">
            <a:xfrm>
              <a:off x="3984" y="4023"/>
              <a:ext cx="4" cy="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398" name="Line 104"/>
          <p:cNvSpPr>
            <a:spLocks noChangeShapeType="1"/>
          </p:cNvSpPr>
          <p:nvPr/>
        </p:nvSpPr>
        <p:spPr bwMode="auto">
          <a:xfrm>
            <a:off x="0" y="740891"/>
            <a:ext cx="9144000" cy="23813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84664" tIns="42332" rIns="84664" bIns="42332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094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Line 104"/>
          <p:cNvSpPr>
            <a:spLocks noChangeShapeType="1"/>
          </p:cNvSpPr>
          <p:nvPr/>
        </p:nvSpPr>
        <p:spPr bwMode="auto">
          <a:xfrm>
            <a:off x="0" y="548680"/>
            <a:ext cx="9143999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84664" tIns="42332" rIns="84664" bIns="42332" anchor="ctr"/>
          <a:lstStyle/>
          <a:p>
            <a:endParaRPr lang="en-US"/>
          </a:p>
        </p:txBody>
      </p: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49819" y="44624"/>
            <a:ext cx="91440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GB" b="1" dirty="0" err="1" smtClean="0">
                <a:solidFill>
                  <a:srgbClr val="FF0000"/>
                </a:solidFill>
                <a:latin typeface="Arial" charset="0"/>
              </a:rPr>
              <a:t>Webtool</a:t>
            </a:r>
            <a:r>
              <a:rPr lang="en-GB" b="1" dirty="0" smtClean="0">
                <a:solidFill>
                  <a:srgbClr val="FF0000"/>
                </a:solidFill>
                <a:latin typeface="Arial" charset="0"/>
              </a:rPr>
              <a:t> Outputs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241" y="692696"/>
            <a:ext cx="9144000" cy="82176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endParaRPr lang="en-GB" dirty="0">
              <a:latin typeface="+mj-lt"/>
            </a:endParaRPr>
          </a:p>
          <a:p>
            <a:pPr marL="342900" indent="-342900" algn="l">
              <a:buFont typeface="Arial"/>
              <a:buChar char="•"/>
              <a:defRPr/>
            </a:pPr>
            <a:r>
              <a:rPr lang="en-GB" dirty="0" smtClean="0">
                <a:latin typeface="+mj-lt"/>
              </a:rPr>
              <a:t>Five output pages with summarizing diagrams</a:t>
            </a:r>
          </a:p>
          <a:p>
            <a:pPr algn="l">
              <a:defRPr/>
            </a:pPr>
            <a:r>
              <a:rPr lang="en-GB" dirty="0">
                <a:latin typeface="+mj-lt"/>
              </a:rPr>
              <a:t>	</a:t>
            </a:r>
            <a:r>
              <a:rPr lang="en-GB" dirty="0" smtClean="0">
                <a:latin typeface="+mj-lt"/>
              </a:rPr>
              <a:t>(each with further subpages):</a:t>
            </a:r>
          </a:p>
          <a:p>
            <a:pPr marL="342900" indent="-342900" algn="l">
              <a:buFont typeface="Arial"/>
              <a:buChar char="•"/>
              <a:defRPr/>
            </a:pPr>
            <a:endParaRPr lang="en-GB" dirty="0">
              <a:latin typeface="+mj-lt"/>
            </a:endParaRPr>
          </a:p>
          <a:p>
            <a:pPr algn="l">
              <a:defRPr/>
            </a:pPr>
            <a:r>
              <a:rPr lang="en-GB" dirty="0" smtClean="0">
                <a:latin typeface="+mj-lt"/>
              </a:rPr>
              <a:t>	</a:t>
            </a:r>
            <a:r>
              <a:rPr lang="en-GB" b="1" dirty="0" smtClean="0">
                <a:latin typeface="+mj-lt"/>
              </a:rPr>
              <a:t>Overview</a:t>
            </a:r>
            <a:r>
              <a:rPr lang="en-GB" dirty="0" smtClean="0">
                <a:latin typeface="+mj-lt"/>
              </a:rPr>
              <a:t>: </a:t>
            </a:r>
            <a:r>
              <a:rPr lang="en-GB" sz="2000" dirty="0" smtClean="0">
                <a:latin typeface="+mj-lt"/>
              </a:rPr>
              <a:t>overall summary of energy flows &amp; emissions outputs</a:t>
            </a:r>
          </a:p>
          <a:p>
            <a:pPr algn="l">
              <a:defRPr/>
            </a:pPr>
            <a:r>
              <a:rPr lang="en-GB" dirty="0">
                <a:latin typeface="+mj-lt"/>
              </a:rPr>
              <a:t>	</a:t>
            </a:r>
            <a:r>
              <a:rPr lang="en-GB" b="1" dirty="0" smtClean="0">
                <a:latin typeface="+mj-lt"/>
              </a:rPr>
              <a:t>Lifestyle</a:t>
            </a:r>
            <a:r>
              <a:rPr lang="en-GB" dirty="0" smtClean="0">
                <a:latin typeface="+mj-lt"/>
              </a:rPr>
              <a:t>: </a:t>
            </a:r>
            <a:r>
              <a:rPr lang="en-GB" sz="2000" dirty="0" smtClean="0">
                <a:latin typeface="+mj-lt"/>
              </a:rPr>
              <a:t>graphs showing trends in home, travel &amp; diet figures</a:t>
            </a:r>
            <a:endParaRPr lang="en-GB" dirty="0" smtClean="0">
              <a:latin typeface="+mj-lt"/>
            </a:endParaRPr>
          </a:p>
          <a:p>
            <a:pPr algn="l">
              <a:defRPr/>
            </a:pPr>
            <a:r>
              <a:rPr lang="en-GB" dirty="0">
                <a:latin typeface="+mj-lt"/>
              </a:rPr>
              <a:t>	</a:t>
            </a:r>
            <a:r>
              <a:rPr lang="en-GB" b="1" dirty="0" smtClean="0">
                <a:latin typeface="+mj-lt"/>
              </a:rPr>
              <a:t>Technology and Fuels</a:t>
            </a:r>
            <a:r>
              <a:rPr lang="en-GB" dirty="0" smtClean="0">
                <a:latin typeface="+mj-lt"/>
              </a:rPr>
              <a:t>: </a:t>
            </a:r>
            <a:r>
              <a:rPr lang="en-GB" sz="2000" dirty="0" smtClean="0">
                <a:latin typeface="+mj-lt"/>
              </a:rPr>
              <a:t>graphs of trends in car &amp; freight transport</a:t>
            </a:r>
          </a:p>
          <a:p>
            <a:pPr algn="l">
              <a:defRPr/>
            </a:pPr>
            <a:r>
              <a:rPr lang="en-GB" dirty="0">
                <a:latin typeface="+mj-lt"/>
              </a:rPr>
              <a:t>	</a:t>
            </a:r>
            <a:r>
              <a:rPr lang="en-GB" b="1" dirty="0" smtClean="0">
                <a:latin typeface="+mj-lt"/>
              </a:rPr>
              <a:t>Land and Food</a:t>
            </a:r>
            <a:r>
              <a:rPr lang="en-GB" dirty="0" smtClean="0">
                <a:latin typeface="+mj-lt"/>
              </a:rPr>
              <a:t>: </a:t>
            </a:r>
            <a:r>
              <a:rPr lang="en-GB" sz="2000" dirty="0" smtClean="0">
                <a:latin typeface="+mj-lt"/>
              </a:rPr>
              <a:t>trends in land use, food production &amp; forestry</a:t>
            </a:r>
          </a:p>
          <a:p>
            <a:pPr algn="l">
              <a:defRPr/>
            </a:pPr>
            <a:r>
              <a:rPr lang="en-GB" dirty="0">
                <a:latin typeface="+mj-lt"/>
              </a:rPr>
              <a:t>	</a:t>
            </a:r>
            <a:r>
              <a:rPr lang="en-GB" b="1" dirty="0" smtClean="0">
                <a:latin typeface="+mj-lt"/>
              </a:rPr>
              <a:t>Climate</a:t>
            </a:r>
            <a:r>
              <a:rPr lang="en-GB" sz="1800" dirty="0" smtClean="0">
                <a:latin typeface="+mj-lt"/>
              </a:rPr>
              <a:t>:  information on cumulative CO2 emissions &amp; temperature rise</a:t>
            </a:r>
          </a:p>
          <a:p>
            <a:pPr algn="l">
              <a:defRPr/>
            </a:pPr>
            <a:r>
              <a:rPr lang="en-GB" dirty="0">
                <a:latin typeface="+mj-lt"/>
              </a:rPr>
              <a:t>	</a:t>
            </a:r>
            <a:r>
              <a:rPr lang="en-GB" b="1" dirty="0" smtClean="0">
                <a:latin typeface="+mj-lt"/>
              </a:rPr>
              <a:t>Costs</a:t>
            </a:r>
            <a:r>
              <a:rPr lang="en-GB" dirty="0" smtClean="0">
                <a:latin typeface="+mj-lt"/>
              </a:rPr>
              <a:t>: </a:t>
            </a:r>
            <a:r>
              <a:rPr lang="en-GB" sz="2000" dirty="0" smtClean="0">
                <a:latin typeface="+mj-lt"/>
              </a:rPr>
              <a:t>total energy system cost up to 2050 (capital, operating &amp; fuel)</a:t>
            </a:r>
          </a:p>
          <a:p>
            <a:pPr algn="l">
              <a:defRPr/>
            </a:pPr>
            <a:endParaRPr lang="en-GB" dirty="0" smtClean="0">
              <a:latin typeface="+mj-lt"/>
            </a:endParaRP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latin typeface="+mj-lt"/>
              </a:rPr>
              <a:t>Two auxiliary pages providing further user support:</a:t>
            </a:r>
          </a:p>
          <a:p>
            <a:pPr lvl="1" algn="l">
              <a:defRPr/>
            </a:pPr>
            <a:r>
              <a:rPr lang="en-GB" dirty="0" smtClean="0">
                <a:latin typeface="+mj-lt"/>
              </a:rPr>
              <a:t>	</a:t>
            </a:r>
          </a:p>
          <a:p>
            <a:pPr lvl="1" algn="l">
              <a:defRPr/>
            </a:pPr>
            <a:r>
              <a:rPr lang="en-GB" b="1" dirty="0">
                <a:latin typeface="+mj-lt"/>
              </a:rPr>
              <a:t>	</a:t>
            </a:r>
            <a:r>
              <a:rPr lang="en-GB" b="1" dirty="0" smtClean="0">
                <a:latin typeface="+mj-lt"/>
              </a:rPr>
              <a:t>Compare</a:t>
            </a:r>
            <a:r>
              <a:rPr lang="en-GB" dirty="0" smtClean="0">
                <a:latin typeface="+mj-lt"/>
              </a:rPr>
              <a:t>: </a:t>
            </a:r>
            <a:r>
              <a:rPr lang="en-GB" sz="2000" dirty="0" smtClean="0">
                <a:latin typeface="+mj-lt"/>
              </a:rPr>
              <a:t>compares user’s pathway with other ‘example pathways’</a:t>
            </a:r>
          </a:p>
          <a:p>
            <a:pPr lvl="1" algn="l">
              <a:defRPr/>
            </a:pPr>
            <a:r>
              <a:rPr lang="en-GB" dirty="0" smtClean="0">
                <a:latin typeface="+mj-lt"/>
              </a:rPr>
              <a:t>	</a:t>
            </a:r>
            <a:r>
              <a:rPr lang="en-GB" b="1" dirty="0" smtClean="0">
                <a:latin typeface="+mj-lt"/>
              </a:rPr>
              <a:t>Share</a:t>
            </a:r>
            <a:r>
              <a:rPr lang="en-GB" dirty="0" smtClean="0">
                <a:latin typeface="+mj-lt"/>
              </a:rPr>
              <a:t>: </a:t>
            </a:r>
            <a:r>
              <a:rPr lang="en-GB" sz="2000" dirty="0" smtClean="0">
                <a:latin typeface="+mj-lt"/>
              </a:rPr>
              <a:t>enables user to share his set of levers with other users</a:t>
            </a:r>
          </a:p>
          <a:p>
            <a:pPr algn="l">
              <a:defRPr/>
            </a:pPr>
            <a:r>
              <a:rPr lang="en-GB" dirty="0">
                <a:latin typeface="+mj-lt"/>
              </a:rPr>
              <a:t>	</a:t>
            </a:r>
          </a:p>
          <a:p>
            <a:pPr algn="l">
              <a:defRPr/>
            </a:pPr>
            <a:endParaRPr lang="en-GB" dirty="0">
              <a:latin typeface="+mj-lt"/>
            </a:endParaRPr>
          </a:p>
          <a:p>
            <a:pPr algn="l">
              <a:defRPr/>
            </a:pPr>
            <a:endParaRPr lang="en-GB" dirty="0">
              <a:latin typeface="+mj-lt"/>
            </a:endParaRPr>
          </a:p>
          <a:p>
            <a:pPr algn="l">
              <a:defRPr/>
            </a:pPr>
            <a:endParaRPr lang="en-GB" dirty="0" smtClean="0">
              <a:latin typeface="+mj-lt"/>
            </a:endParaRPr>
          </a:p>
          <a:p>
            <a:pPr algn="l">
              <a:defRPr/>
            </a:pPr>
            <a:endParaRPr lang="en-GB" dirty="0">
              <a:latin typeface="+mj-lt"/>
            </a:endParaRPr>
          </a:p>
          <a:p>
            <a:pPr algn="l">
              <a:defRPr/>
            </a:pPr>
            <a:endParaRPr lang="en-GB" dirty="0">
              <a:latin typeface="+mj-lt"/>
            </a:endParaRPr>
          </a:p>
          <a:p>
            <a:pPr algn="l">
              <a:defRPr/>
            </a:pPr>
            <a:endParaRPr lang="en-GB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24078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5"/>
          <p:cNvSpPr txBox="1">
            <a:spLocks noChangeArrowheads="1"/>
          </p:cNvSpPr>
          <p:nvPr/>
        </p:nvSpPr>
        <p:spPr bwMode="auto">
          <a:xfrm>
            <a:off x="-612576" y="-27443"/>
            <a:ext cx="10448926" cy="864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654" tIns="42327" rIns="84654" bIns="42327">
            <a:spAutoFit/>
          </a:bodyPr>
          <a:lstStyle>
            <a:lvl1pPr defTabSz="9874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874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874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874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874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87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87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87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87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sz="2300" b="1" dirty="0" smtClean="0">
                <a:solidFill>
                  <a:srgbClr val="FF0000"/>
                </a:solidFill>
                <a:latin typeface="Arial" charset="0"/>
              </a:rPr>
              <a:t>Detailed view of some </a:t>
            </a:r>
            <a:r>
              <a:rPr lang="en-GB" sz="2300" b="1" dirty="0" err="1" smtClean="0">
                <a:solidFill>
                  <a:srgbClr val="FF0000"/>
                </a:solidFill>
                <a:latin typeface="Arial" charset="0"/>
              </a:rPr>
              <a:t>Webtool</a:t>
            </a:r>
            <a:r>
              <a:rPr lang="en-GB" sz="2300" b="1" dirty="0" smtClean="0">
                <a:solidFill>
                  <a:srgbClr val="FF0000"/>
                </a:solidFill>
                <a:latin typeface="Arial" charset="0"/>
              </a:rPr>
              <a:t> outputs and warnings</a:t>
            </a:r>
            <a:endParaRPr lang="en-GB" sz="2300" b="1" dirty="0">
              <a:solidFill>
                <a:srgbClr val="FF0000"/>
              </a:solidFill>
              <a:latin typeface="Arial" charset="0"/>
            </a:endParaRPr>
          </a:p>
          <a:p>
            <a:pPr eaLnBrk="1" hangingPunct="1">
              <a:spcBef>
                <a:spcPct val="20000"/>
              </a:spcBef>
            </a:pPr>
            <a:endParaRPr lang="en-GB" sz="23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1266" name="Line 104"/>
          <p:cNvSpPr>
            <a:spLocks noChangeShapeType="1"/>
          </p:cNvSpPr>
          <p:nvPr/>
        </p:nvSpPr>
        <p:spPr bwMode="auto">
          <a:xfrm>
            <a:off x="0" y="476672"/>
            <a:ext cx="9144000" cy="23813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84664" tIns="42332" rIns="84664" bIns="42332" anchor="ctr"/>
          <a:lstStyle/>
          <a:p>
            <a:endParaRPr lang="en-US"/>
          </a:p>
        </p:txBody>
      </p:sp>
      <p:pic>
        <p:nvPicPr>
          <p:cNvPr id="2" name="Picture 1" descr="Screen Shot 2015-09-13 at 22.32.3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92696"/>
            <a:ext cx="3855911" cy="580196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512304" y="692696"/>
            <a:ext cx="23571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Energy Security</a:t>
            </a:r>
            <a:endParaRPr lang="en-US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40156" y="1100741"/>
            <a:ext cx="1501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Electricity</a:t>
            </a:r>
            <a:endParaRPr lang="en-US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90377" y="1508786"/>
            <a:ext cx="34009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Technological problems</a:t>
            </a:r>
            <a:endParaRPr lang="en-US" dirty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13733" y="1916831"/>
            <a:ext cx="3554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Problems with resources</a:t>
            </a:r>
            <a:endParaRPr lang="en-US" dirty="0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07584" y="2324876"/>
            <a:ext cx="33665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Problems with land use</a:t>
            </a:r>
            <a:endParaRPr lang="en-US" dirty="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38003" y="2732921"/>
            <a:ext cx="2305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Extreme values</a:t>
            </a:r>
            <a:endParaRPr lang="en-US" dirty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01246" y="3140968"/>
            <a:ext cx="25792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Climate problems</a:t>
            </a:r>
            <a:endParaRPr lang="en-US" dirty="0"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75509" y="4221088"/>
            <a:ext cx="37884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Very dangerous pathway</a:t>
            </a:r>
          </a:p>
          <a:p>
            <a:r>
              <a:rPr lang="en-US" dirty="0" smtClean="0">
                <a:latin typeface="+mj-lt"/>
              </a:rPr>
              <a:t>Too much CO</a:t>
            </a:r>
            <a:r>
              <a:rPr lang="en-US" baseline="-25000" dirty="0" smtClean="0">
                <a:latin typeface="+mj-lt"/>
              </a:rPr>
              <a:t>2</a:t>
            </a:r>
            <a:r>
              <a:rPr lang="en-US" dirty="0" smtClean="0">
                <a:latin typeface="+mj-lt"/>
              </a:rPr>
              <a:t>, high temp.</a:t>
            </a:r>
            <a:endParaRPr lang="en-US" dirty="0">
              <a:latin typeface="+mj-lt"/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 flipH="1" flipV="1">
            <a:off x="2915816" y="3140968"/>
            <a:ext cx="2160240" cy="1152128"/>
          </a:xfrm>
          <a:prstGeom prst="straightConnector1">
            <a:avLst/>
          </a:prstGeom>
          <a:noFill/>
          <a:ln w="57150" cap="flat" cmpd="sng" algn="ctr">
            <a:solidFill>
              <a:srgbClr val="00FF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5211436" y="5157192"/>
            <a:ext cx="35897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Online explanation of the </a:t>
            </a:r>
          </a:p>
          <a:p>
            <a:r>
              <a:rPr lang="en-US" dirty="0" smtClean="0">
                <a:latin typeface="+mj-lt"/>
              </a:rPr>
              <a:t>warning</a:t>
            </a:r>
            <a:endParaRPr lang="en-US" dirty="0">
              <a:latin typeface="+mj-lt"/>
            </a:endParaRPr>
          </a:p>
        </p:txBody>
      </p:sp>
      <p:cxnSp>
        <p:nvCxnSpPr>
          <p:cNvPr id="25" name="Straight Arrow Connector 24"/>
          <p:cNvCxnSpPr/>
          <p:nvPr/>
        </p:nvCxnSpPr>
        <p:spPr bwMode="auto">
          <a:xfrm flipH="1" flipV="1">
            <a:off x="4139952" y="4869160"/>
            <a:ext cx="1088504" cy="504056"/>
          </a:xfrm>
          <a:prstGeom prst="straightConnector1">
            <a:avLst/>
          </a:prstGeom>
          <a:noFill/>
          <a:ln w="57150" cap="flat" cmpd="sng" algn="ctr">
            <a:solidFill>
              <a:srgbClr val="00FF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 flipH="1" flipV="1">
            <a:off x="1979712" y="2924944"/>
            <a:ext cx="3096344" cy="1368152"/>
          </a:xfrm>
          <a:prstGeom prst="straightConnector1">
            <a:avLst/>
          </a:prstGeom>
          <a:noFill/>
          <a:ln w="57150" cap="flat" cmpd="sng" algn="ctr">
            <a:solidFill>
              <a:srgbClr val="00FF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884035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104"/>
          <p:cNvSpPr>
            <a:spLocks noChangeShapeType="1"/>
          </p:cNvSpPr>
          <p:nvPr/>
        </p:nvSpPr>
        <p:spPr bwMode="auto">
          <a:xfrm>
            <a:off x="-1" y="620688"/>
            <a:ext cx="9143999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84664" tIns="42332" rIns="84664" bIns="42332" anchor="ctr"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4462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 smtClean="0">
                <a:solidFill>
                  <a:srgbClr val="FF0000"/>
                </a:solidFill>
                <a:latin typeface="Ariel"/>
              </a:rPr>
              <a:t>Webtool</a:t>
            </a:r>
            <a:r>
              <a:rPr lang="en-GB" b="1" dirty="0" smtClean="0">
                <a:solidFill>
                  <a:srgbClr val="FF0000"/>
                </a:solidFill>
                <a:latin typeface="Ariel"/>
              </a:rPr>
              <a:t> outputs from three ‘representative’ pathways</a:t>
            </a:r>
            <a:endParaRPr lang="en-GB" b="1" dirty="0">
              <a:solidFill>
                <a:srgbClr val="FF0000"/>
              </a:solidFill>
              <a:latin typeface="Ariel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6453735"/>
              </p:ext>
            </p:extLst>
          </p:nvPr>
        </p:nvGraphicFramePr>
        <p:xfrm>
          <a:off x="971598" y="764704"/>
          <a:ext cx="7560841" cy="5566788"/>
        </p:xfrm>
        <a:graphic>
          <a:graphicData uri="http://schemas.openxmlformats.org/drawingml/2006/table">
            <a:tbl>
              <a:tblPr firstRow="1" firstCol="1" bandRow="1"/>
              <a:tblGrid>
                <a:gridCol w="2136761"/>
                <a:gridCol w="663551"/>
                <a:gridCol w="941984"/>
                <a:gridCol w="1029627"/>
                <a:gridCol w="877161"/>
                <a:gridCol w="920724"/>
                <a:gridCol w="991033"/>
              </a:tblGrid>
              <a:tr h="5331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 dirty="0" smtClean="0">
                          <a:effectLst/>
                          <a:latin typeface="Calibri"/>
                        </a:rPr>
                        <a:t>Energy figures from Sankey diagrams</a:t>
                      </a:r>
                      <a:endParaRPr lang="en-GB" sz="1400" dirty="0">
                        <a:effectLst/>
                        <a:latin typeface="Calibri"/>
                      </a:endParaRPr>
                    </a:p>
                  </a:txBody>
                  <a:tcPr marL="44235" marR="44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High nuclear</a:t>
                      </a:r>
                      <a:endParaRPr lang="en-GB" sz="14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(WNA Allegro)</a:t>
                      </a:r>
                      <a:endParaRPr lang="en-GB" sz="14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5" marR="4423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8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High renewable (</a:t>
                      </a:r>
                      <a:r>
                        <a:rPr lang="en-GB" sz="1400" b="1" dirty="0" err="1">
                          <a:solidFill>
                            <a:srgbClr val="008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Climact</a:t>
                      </a:r>
                      <a:r>
                        <a:rPr lang="en-GB" sz="1400" b="1" dirty="0">
                          <a:solidFill>
                            <a:srgbClr val="008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  <a:endParaRPr lang="en-GB" sz="1400" dirty="0">
                        <a:solidFill>
                          <a:srgbClr val="008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5" marR="442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Intermediate (ICEPT)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5" marR="442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589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Energy Inputs (EJ)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5" marR="44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652</a:t>
                      </a:r>
                      <a:endParaRPr lang="en-GB" sz="16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5" marR="44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   </a:t>
                      </a:r>
                      <a:endParaRPr lang="en-GB" sz="160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5" marR="4423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8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458</a:t>
                      </a:r>
                      <a:endParaRPr lang="en-GB" sz="1600" dirty="0">
                        <a:solidFill>
                          <a:srgbClr val="008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5" marR="442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8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600" dirty="0">
                        <a:solidFill>
                          <a:srgbClr val="008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5" marR="4423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646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5" marR="442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5" marR="44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6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Renewables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5" marR="44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206</a:t>
                      </a:r>
                      <a:endParaRPr lang="en-GB" sz="16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5" marR="44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32%</a:t>
                      </a:r>
                      <a:endParaRPr lang="en-GB" sz="16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5" marR="4423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8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176</a:t>
                      </a:r>
                      <a:endParaRPr lang="en-GB" sz="1600" dirty="0">
                        <a:solidFill>
                          <a:srgbClr val="008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5" marR="442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008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38%</a:t>
                      </a:r>
                      <a:endParaRPr lang="en-GB" sz="1600">
                        <a:solidFill>
                          <a:srgbClr val="008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5" marR="4423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218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5" marR="442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34%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5" marR="44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6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Nuclear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5" marR="44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131</a:t>
                      </a:r>
                      <a:endParaRPr lang="en-GB" sz="160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5" marR="44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20%</a:t>
                      </a:r>
                      <a:endParaRPr lang="en-GB" sz="16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5" marR="4423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008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26</a:t>
                      </a:r>
                      <a:endParaRPr lang="en-GB" sz="1600">
                        <a:solidFill>
                          <a:srgbClr val="008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5" marR="442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008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6%</a:t>
                      </a:r>
                      <a:endParaRPr lang="en-GB" sz="1600">
                        <a:solidFill>
                          <a:srgbClr val="008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5" marR="4423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49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5" marR="442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8%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5" marR="44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6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Fossil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5" marR="44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240</a:t>
                      </a:r>
                      <a:endParaRPr lang="en-GB" sz="160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5" marR="44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37%</a:t>
                      </a:r>
                      <a:endParaRPr lang="en-GB" sz="16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5" marR="4423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8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187</a:t>
                      </a:r>
                      <a:endParaRPr lang="en-GB" sz="1600" dirty="0">
                        <a:solidFill>
                          <a:srgbClr val="008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5" marR="442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008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41%</a:t>
                      </a:r>
                      <a:endParaRPr lang="en-GB" sz="1600">
                        <a:solidFill>
                          <a:srgbClr val="008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5" marR="4423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274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5" marR="442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42%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5" marR="44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6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Biomass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5" marR="44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75</a:t>
                      </a:r>
                      <a:endParaRPr lang="en-GB" sz="16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5" marR="44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11%</a:t>
                      </a:r>
                      <a:endParaRPr lang="en-GB" sz="16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5" marR="4423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8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69</a:t>
                      </a:r>
                      <a:endParaRPr lang="en-GB" sz="1600" dirty="0">
                        <a:solidFill>
                          <a:srgbClr val="008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5" marR="442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008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15%</a:t>
                      </a:r>
                      <a:endParaRPr lang="en-GB" sz="1600">
                        <a:solidFill>
                          <a:srgbClr val="008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5" marR="4423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105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5" marR="442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16%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5" marR="44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5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400" dirty="0">
                        <a:effectLst/>
                        <a:latin typeface="Calibri"/>
                      </a:endParaRPr>
                    </a:p>
                  </a:txBody>
                  <a:tcPr marL="44235" marR="44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4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5" marR="44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4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5" marR="4423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8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400" dirty="0">
                        <a:solidFill>
                          <a:srgbClr val="008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5" marR="442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8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400" dirty="0">
                        <a:solidFill>
                          <a:srgbClr val="008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5" marR="4423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5" marR="442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5" marR="44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5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End-use</a:t>
                      </a:r>
                      <a:r>
                        <a:rPr lang="en-GB" sz="1600" b="1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6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Outputs (EJ)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5" marR="44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640</a:t>
                      </a:r>
                      <a:endParaRPr lang="en-GB" sz="160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5" marR="44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5" marR="4423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8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441</a:t>
                      </a:r>
                      <a:endParaRPr lang="en-GB" sz="1600" dirty="0">
                        <a:solidFill>
                          <a:srgbClr val="008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5" marR="442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rgbClr val="008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5" marR="4423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631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5" marR="442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5" marR="44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6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Buildings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5" marR="44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136</a:t>
                      </a:r>
                      <a:endParaRPr lang="en-GB" sz="1600" b="1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5" marR="44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21%</a:t>
                      </a:r>
                      <a:endParaRPr lang="en-GB" sz="1600" b="1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5" marR="4423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8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90</a:t>
                      </a:r>
                      <a:endParaRPr lang="en-GB" sz="1600" b="1" dirty="0">
                        <a:solidFill>
                          <a:srgbClr val="008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5" marR="442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8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20%</a:t>
                      </a:r>
                      <a:endParaRPr lang="en-GB" sz="1600" b="1" dirty="0">
                        <a:solidFill>
                          <a:srgbClr val="008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5" marR="4423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135</a:t>
                      </a:r>
                      <a:endParaRPr lang="en-GB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5" marR="442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21%</a:t>
                      </a:r>
                      <a:endParaRPr lang="en-GB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5" marR="44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6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Manufacturing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5" marR="44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170</a:t>
                      </a:r>
                      <a:endParaRPr lang="en-GB" sz="1600" b="1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5" marR="44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27%</a:t>
                      </a:r>
                      <a:endParaRPr lang="en-GB" sz="1600" b="1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5" marR="4423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008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114</a:t>
                      </a:r>
                      <a:endParaRPr lang="en-GB" sz="1600" b="1">
                        <a:solidFill>
                          <a:srgbClr val="008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5" marR="442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8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26%</a:t>
                      </a:r>
                      <a:endParaRPr lang="en-GB" sz="1600" b="1" dirty="0">
                        <a:solidFill>
                          <a:srgbClr val="008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5" marR="4423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211</a:t>
                      </a:r>
                      <a:endParaRPr lang="en-GB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5" marR="442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34%</a:t>
                      </a:r>
                      <a:endParaRPr lang="en-GB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5" marR="44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6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Transport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5" marR="44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97</a:t>
                      </a:r>
                      <a:endParaRPr lang="en-GB" sz="1600" b="1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5" marR="44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15%</a:t>
                      </a:r>
                      <a:endParaRPr lang="en-GB" sz="1600" b="1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5" marR="4423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8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83</a:t>
                      </a:r>
                      <a:endParaRPr lang="en-GB" sz="1600" b="1" dirty="0">
                        <a:solidFill>
                          <a:srgbClr val="008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5" marR="442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008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19%</a:t>
                      </a:r>
                      <a:endParaRPr lang="en-GB" sz="1600" b="1">
                        <a:solidFill>
                          <a:srgbClr val="008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5" marR="4423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88</a:t>
                      </a:r>
                      <a:endParaRPr lang="en-GB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5" marR="442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14%</a:t>
                      </a:r>
                      <a:endParaRPr lang="en-GB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5" marR="44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6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Agriculture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5" marR="44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en-GB" sz="1600" b="1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5" marR="44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1%</a:t>
                      </a:r>
                      <a:endParaRPr lang="en-GB" sz="1600" b="1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5" marR="4423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8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en-GB" sz="1600" b="1" dirty="0">
                        <a:solidFill>
                          <a:srgbClr val="008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5" marR="442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8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1%</a:t>
                      </a:r>
                      <a:endParaRPr lang="en-GB" sz="1600" b="1" dirty="0">
                        <a:solidFill>
                          <a:srgbClr val="008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5" marR="4423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en-GB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5" marR="442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1%</a:t>
                      </a:r>
                      <a:endParaRPr lang="en-GB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5" marR="44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6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Losses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5" marR="44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229</a:t>
                      </a:r>
                      <a:endParaRPr lang="en-GB" sz="1600" b="1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5" marR="44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36%</a:t>
                      </a:r>
                      <a:endParaRPr lang="en-GB" sz="1600" b="1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5" marR="4423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8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148</a:t>
                      </a:r>
                      <a:endParaRPr lang="en-GB" sz="1600" b="1" dirty="0">
                        <a:solidFill>
                          <a:srgbClr val="008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5" marR="442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8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34%</a:t>
                      </a:r>
                      <a:endParaRPr lang="en-GB" sz="1600" b="1" dirty="0">
                        <a:solidFill>
                          <a:srgbClr val="008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5" marR="4423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191</a:t>
                      </a:r>
                      <a:endParaRPr lang="en-GB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5" marR="442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30%</a:t>
                      </a:r>
                      <a:endParaRPr lang="en-GB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5" marR="44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5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600" b="1" dirty="0" smtClean="0">
                        <a:effectLst/>
                        <a:latin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600" b="1" dirty="0" smtClean="0">
                          <a:effectLst/>
                          <a:latin typeface="Calibri"/>
                        </a:rPr>
                        <a:t>Emissions </a:t>
                      </a:r>
                      <a:r>
                        <a:rPr lang="en-GB" sz="1600" b="1" dirty="0" smtClean="0">
                          <a:effectLst/>
                          <a:latin typeface="Calibri"/>
                        </a:rPr>
                        <a:t>(Gt)</a:t>
                      </a:r>
                      <a:endParaRPr lang="en-GB" sz="1600" b="1" dirty="0">
                        <a:effectLst/>
                        <a:latin typeface="Calibri"/>
                      </a:endParaRPr>
                    </a:p>
                  </a:txBody>
                  <a:tcPr marL="44235" marR="44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7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5" marR="44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700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44235" marR="44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70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44235" marR="44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700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44235" marR="44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700">
                        <a:effectLst/>
                        <a:latin typeface="Calibri"/>
                      </a:endParaRPr>
                    </a:p>
                  </a:txBody>
                  <a:tcPr marL="44235" marR="44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700" dirty="0">
                        <a:effectLst/>
                        <a:latin typeface="Calibri"/>
                      </a:endParaRPr>
                    </a:p>
                  </a:txBody>
                  <a:tcPr marL="44235" marR="44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5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Gt CO</a:t>
                      </a:r>
                      <a:r>
                        <a:rPr lang="en-GB" sz="1400" b="1" baseline="-25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2e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in 2050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5" marR="44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22.5</a:t>
                      </a:r>
                      <a:endParaRPr lang="en-GB" sz="1600" b="1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5" marR="44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GB" sz="1600" b="1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44235" marR="44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8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17.7</a:t>
                      </a:r>
                      <a:endParaRPr lang="en-GB" sz="1600" b="1" dirty="0">
                        <a:solidFill>
                          <a:srgbClr val="008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5" marR="44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GB" sz="1600" b="1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44235" marR="44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</a:t>
                      </a:r>
                      <a:endParaRPr lang="en-GB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5" marR="44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400" b="1" dirty="0">
                        <a:effectLst/>
                        <a:latin typeface="Calibri"/>
                      </a:endParaRPr>
                    </a:p>
                  </a:txBody>
                  <a:tcPr marL="44235" marR="44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0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Cumulative to 2100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5" marR="44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3003</a:t>
                      </a:r>
                      <a:endParaRPr lang="en-GB" sz="1600" b="1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5" marR="44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GB" sz="1600" b="1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44235" marR="44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8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2882</a:t>
                      </a:r>
                      <a:endParaRPr lang="en-GB" sz="1600" b="1" dirty="0">
                        <a:solidFill>
                          <a:srgbClr val="008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5" marR="44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GB" sz="1600" b="1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44235" marR="44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2768</a:t>
                      </a:r>
                      <a:endParaRPr lang="en-GB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5" marR="44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400" b="1" dirty="0">
                        <a:effectLst/>
                        <a:latin typeface="Calibri"/>
                      </a:endParaRPr>
                    </a:p>
                  </a:txBody>
                  <a:tcPr marL="44235" marR="44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32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b="1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Temperature 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rise (</a:t>
                      </a:r>
                      <a:r>
                        <a:rPr lang="en-GB" sz="1600" b="1" baseline="30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C)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5" marR="44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2.45</a:t>
                      </a:r>
                      <a:endParaRPr lang="en-GB" sz="1600" b="1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5" marR="44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GB" sz="1600" b="1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44235" marR="44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8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2.15</a:t>
                      </a:r>
                      <a:endParaRPr lang="en-GB" sz="1600" b="1" dirty="0">
                        <a:solidFill>
                          <a:srgbClr val="008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5" marR="44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GB" sz="1600" b="1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44235" marR="44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2.1</a:t>
                      </a:r>
                      <a:endParaRPr lang="en-GB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5" marR="44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400" b="1" dirty="0">
                        <a:effectLst/>
                        <a:latin typeface="Calibri"/>
                      </a:endParaRPr>
                    </a:p>
                  </a:txBody>
                  <a:tcPr marL="44235" marR="44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0883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Line 104"/>
          <p:cNvSpPr>
            <a:spLocks noChangeShapeType="1"/>
          </p:cNvSpPr>
          <p:nvPr/>
        </p:nvSpPr>
        <p:spPr bwMode="auto">
          <a:xfrm>
            <a:off x="0" y="548680"/>
            <a:ext cx="9143999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84664" tIns="42332" rIns="84664" bIns="42332" anchor="ctr"/>
          <a:lstStyle/>
          <a:p>
            <a:endParaRPr lang="en-US"/>
          </a:p>
        </p:txBody>
      </p: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-1117" y="2"/>
            <a:ext cx="91440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GB" b="1" dirty="0" smtClean="0">
                <a:solidFill>
                  <a:srgbClr val="FF0000"/>
                </a:solidFill>
                <a:latin typeface="Arial" charset="0"/>
              </a:rPr>
              <a:t>Excel spreadsheet version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620688"/>
            <a:ext cx="9144000" cy="76944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endParaRPr lang="en-GB" dirty="0">
              <a:latin typeface="+mj-lt"/>
            </a:endParaRPr>
          </a:p>
          <a:p>
            <a:pPr marL="342900" indent="-342900" algn="l">
              <a:buFont typeface="Arial"/>
              <a:buChar char="•"/>
              <a:defRPr/>
            </a:pPr>
            <a:r>
              <a:rPr lang="en-GB" sz="2300" dirty="0" smtClean="0">
                <a:latin typeface="+mj-lt"/>
              </a:rPr>
              <a:t>Contains a lot more information than the </a:t>
            </a:r>
            <a:r>
              <a:rPr lang="en-GB" sz="2300" dirty="0" err="1" smtClean="0">
                <a:latin typeface="+mj-lt"/>
              </a:rPr>
              <a:t>webtool</a:t>
            </a:r>
            <a:r>
              <a:rPr lang="en-GB" sz="2300" dirty="0" smtClean="0">
                <a:latin typeface="+mj-lt"/>
              </a:rPr>
              <a:t> reveals. It has sixty separate sheets, each labelled with a tab, and all communicating with </a:t>
            </a:r>
            <a:r>
              <a:rPr lang="en-GB" sz="2300" dirty="0" smtClean="0">
                <a:latin typeface="+mj-lt"/>
              </a:rPr>
              <a:t>each other</a:t>
            </a:r>
            <a:r>
              <a:rPr lang="en-GB" sz="2300" dirty="0" smtClean="0">
                <a:latin typeface="+mj-lt"/>
              </a:rPr>
              <a:t>. Finding relevant information within them can be difficult.</a:t>
            </a:r>
          </a:p>
          <a:p>
            <a:pPr marL="342900" indent="-342900" algn="l">
              <a:buFont typeface="Arial"/>
              <a:buChar char="•"/>
              <a:defRPr/>
            </a:pPr>
            <a:endParaRPr lang="en-GB" sz="2300" dirty="0">
              <a:latin typeface="+mj-lt"/>
            </a:endParaRPr>
          </a:p>
          <a:p>
            <a:pPr marL="342900" indent="-342900" algn="l">
              <a:buFont typeface="Arial"/>
              <a:buChar char="•"/>
              <a:defRPr/>
            </a:pPr>
            <a:r>
              <a:rPr lang="en-GB" sz="2300" dirty="0" smtClean="0">
                <a:latin typeface="+mj-lt"/>
              </a:rPr>
              <a:t>Aimed at the experienced Excel user (preferably those familiar with advanced Excel coding techniques), but can be used as a ‘black box’.</a:t>
            </a:r>
          </a:p>
          <a:p>
            <a:pPr algn="l">
              <a:defRPr/>
            </a:pPr>
            <a:endParaRPr lang="en-GB" sz="2300" dirty="0">
              <a:latin typeface="+mj-lt"/>
            </a:endParaRPr>
          </a:p>
          <a:p>
            <a:pPr marL="342900" indent="-342900" algn="l">
              <a:buFont typeface="Arial"/>
              <a:buChar char="•"/>
              <a:defRPr/>
            </a:pPr>
            <a:r>
              <a:rPr lang="en-GB" sz="2300" dirty="0" smtClean="0">
                <a:latin typeface="+mj-lt"/>
              </a:rPr>
              <a:t>Unfortunately, the currently available documentation is very inadequate, particularly as regards the assumptions &amp; the methods used to calculate the consequences of the user’s lever choices.</a:t>
            </a:r>
          </a:p>
          <a:p>
            <a:pPr algn="l">
              <a:defRPr/>
            </a:pPr>
            <a:endParaRPr lang="en-GB" sz="2300" dirty="0">
              <a:latin typeface="+mj-lt"/>
            </a:endParaRPr>
          </a:p>
          <a:p>
            <a:pPr marL="342900" indent="-342900" algn="l">
              <a:buFont typeface="Arial"/>
              <a:buChar char="•"/>
              <a:defRPr/>
            </a:pPr>
            <a:r>
              <a:rPr lang="en-GB" sz="2300" dirty="0" smtClean="0">
                <a:latin typeface="+mj-lt"/>
              </a:rPr>
              <a:t>We would also wish for a better interface between </a:t>
            </a:r>
            <a:r>
              <a:rPr lang="en-GB" sz="2300" dirty="0" err="1" smtClean="0">
                <a:latin typeface="+mj-lt"/>
              </a:rPr>
              <a:t>webtool</a:t>
            </a:r>
            <a:r>
              <a:rPr lang="en-GB" sz="2300" dirty="0" smtClean="0">
                <a:latin typeface="+mj-lt"/>
              </a:rPr>
              <a:t> and spreadsheet, to facilitate using the </a:t>
            </a:r>
            <a:r>
              <a:rPr lang="en-GB" sz="2300" dirty="0" err="1" smtClean="0">
                <a:latin typeface="+mj-lt"/>
              </a:rPr>
              <a:t>webtool</a:t>
            </a:r>
            <a:r>
              <a:rPr lang="en-GB" sz="2300" dirty="0" smtClean="0">
                <a:latin typeface="+mj-lt"/>
              </a:rPr>
              <a:t> to help the user to define a pathway </a:t>
            </a:r>
            <a:r>
              <a:rPr lang="en-GB" sz="2300" dirty="0">
                <a:latin typeface="+mj-lt"/>
              </a:rPr>
              <a:t>&amp;</a:t>
            </a:r>
            <a:r>
              <a:rPr lang="en-GB" sz="2300" dirty="0" smtClean="0">
                <a:latin typeface="+mj-lt"/>
              </a:rPr>
              <a:t> to understand how individual lever choices interact.</a:t>
            </a:r>
          </a:p>
          <a:p>
            <a:pPr marL="342900" indent="-342900" algn="l">
              <a:buFont typeface="Arial"/>
              <a:buChar char="•"/>
              <a:defRPr/>
            </a:pPr>
            <a:endParaRPr lang="en-GB" dirty="0">
              <a:latin typeface="+mj-lt"/>
            </a:endParaRPr>
          </a:p>
          <a:p>
            <a:pPr algn="l">
              <a:defRPr/>
            </a:pPr>
            <a:endParaRPr lang="en-GB" dirty="0">
              <a:latin typeface="+mj-lt"/>
            </a:endParaRPr>
          </a:p>
          <a:p>
            <a:pPr algn="l">
              <a:defRPr/>
            </a:pPr>
            <a:endParaRPr lang="en-GB" dirty="0" smtClean="0">
              <a:latin typeface="+mj-lt"/>
            </a:endParaRPr>
          </a:p>
          <a:p>
            <a:pPr algn="l">
              <a:defRPr/>
            </a:pPr>
            <a:endParaRPr lang="en-GB" dirty="0">
              <a:latin typeface="+mj-lt"/>
            </a:endParaRPr>
          </a:p>
          <a:p>
            <a:pPr algn="l">
              <a:defRPr/>
            </a:pPr>
            <a:endParaRPr lang="en-GB" dirty="0">
              <a:latin typeface="+mj-lt"/>
            </a:endParaRPr>
          </a:p>
          <a:p>
            <a:pPr algn="l">
              <a:defRPr/>
            </a:pPr>
            <a:endParaRPr lang="en-GB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22774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18344992</TotalTime>
  <Words>1490</Words>
  <Application>Microsoft Macintosh PowerPoint</Application>
  <PresentationFormat>On-screen Show (4:3)</PresentationFormat>
  <Paragraphs>389</Paragraphs>
  <Slides>12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UKAEA Culham Division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jongena</dc:creator>
  <cp:lastModifiedBy>John  Doe</cp:lastModifiedBy>
  <cp:revision>951</cp:revision>
  <cp:lastPrinted>2015-09-17T11:04:57Z</cp:lastPrinted>
  <dcterms:created xsi:type="dcterms:W3CDTF">2010-02-26T03:26:53Z</dcterms:created>
  <dcterms:modified xsi:type="dcterms:W3CDTF">2015-09-20T16:48:18Z</dcterms:modified>
</cp:coreProperties>
</file>